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pace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69" r:id="rId4"/>
    <p:sldId id="258" r:id="rId5"/>
    <p:sldId id="266" r:id="rId6"/>
    <p:sldId id="270" r:id="rId7"/>
    <p:sldId id="271" r:id="rId8"/>
    <p:sldId id="272" r:id="rId9"/>
    <p:sldId id="273" r:id="rId10"/>
    <p:sldId id="274" r:id="rId11"/>
    <p:sldId id="257" r:id="rId12"/>
    <p:sldId id="275" r:id="rId13"/>
    <p:sldId id="276" r:id="rId14"/>
    <p:sldId id="260" r:id="rId15"/>
    <p:sldId id="262" r:id="rId16"/>
    <p:sldId id="261" r:id="rId17"/>
    <p:sldId id="263" r:id="rId18"/>
    <p:sldId id="264" r:id="rId19"/>
    <p:sldId id="265" r:id="rId20"/>
    <p:sldId id="268" r:id="rId21"/>
  </p:sldIdLst>
  <p:sldSz cx="12192000" cy="6858000"/>
  <p:notesSz cx="6858000" cy="9144000"/>
  <p:embeddedFontLst>
    <p:embeddedFont>
      <p:font typeface="Montserrat" pitchFamily="2" charset="77"/>
      <p:regular r:id="rId23"/>
      <p:bold r:id="rId24"/>
      <p:italic r:id="rId25"/>
      <p:boldItalic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giBfZAmksk3/XrRcDW6hTQSem3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26"/>
    <p:restoredTop sz="75610"/>
  </p:normalViewPr>
  <p:slideViewPr>
    <p:cSldViewPr snapToGrid="0">
      <p:cViewPr varScale="1">
        <p:scale>
          <a:sx n="90" d="100"/>
          <a:sy n="90" d="100"/>
        </p:scale>
        <p:origin x="1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3" name="Google Shape;1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dd5d6240d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Challenge-a </a:t>
            </a:r>
            <a:r>
              <a:rPr lang="bg-BG" dirty="0"/>
              <a:t>за ентусиазирани инженери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е как ще модернизираме система която не може просто да спре </a:t>
            </a:r>
            <a:br>
              <a:rPr lang="bg-BG" dirty="0"/>
            </a:br>
            <a:br>
              <a:rPr lang="bg-BG" dirty="0"/>
            </a:br>
            <a:r>
              <a:rPr lang="bg-BG" dirty="0"/>
              <a:t>Ще ви покажа начина по който успяхме да модернизираме един </a:t>
            </a:r>
            <a:r>
              <a:rPr lang="en-US" dirty="0"/>
              <a:t>legacy </a:t>
            </a:r>
            <a:r>
              <a:rPr lang="bg-BG" dirty="0"/>
              <a:t>монолит</a:t>
            </a:r>
            <a:br>
              <a:rPr lang="bg-BG" dirty="0"/>
            </a:b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Система в която нямахме </a:t>
            </a:r>
            <a:r>
              <a:rPr lang="en-US" dirty="0"/>
              <a:t>maintenance window </a:t>
            </a:r>
            <a:r>
              <a:rPr lang="bg-BG" dirty="0"/>
              <a:t>и трябваше да продължи да лети докато ние сменяме двигателя и да не забравяме, че пилота трябва да продължи да управлява самолета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Както и да му се добавят нови </a:t>
            </a:r>
            <a:r>
              <a:rPr lang="en-US" dirty="0"/>
              <a:t>features, </a:t>
            </a:r>
            <a:r>
              <a:rPr lang="bg-BG" dirty="0"/>
              <a:t>но за това по-късно</a:t>
            </a:r>
            <a:endParaRPr dirty="0"/>
          </a:p>
        </p:txBody>
      </p:sp>
      <p:sp>
        <p:nvSpPr>
          <p:cNvPr id="208" name="Google Shape;208;g2dd5d6240d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>
          <a:extLst>
            <a:ext uri="{FF2B5EF4-FFF2-40B4-BE49-F238E27FC236}">
              <a16:creationId xmlns:a16="http://schemas.microsoft.com/office/drawing/2014/main" id="{1713FC91-15DD-5F5B-EC40-8BB3861A4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:notes">
            <a:extLst>
              <a:ext uri="{FF2B5EF4-FFF2-40B4-BE49-F238E27FC236}">
                <a16:creationId xmlns:a16="http://schemas.microsoft.com/office/drawing/2014/main" id="{C2E59A9D-9C0B-516A-4821-BF4130667D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Защо модернизираме ?</a:t>
            </a:r>
            <a:br>
              <a:rPr lang="bg-BG" dirty="0"/>
            </a:br>
            <a:br>
              <a:rPr lang="bg-BG" dirty="0"/>
            </a:br>
            <a:br>
              <a:rPr lang="bg-BG" dirty="0"/>
            </a:br>
            <a:r>
              <a:rPr lang="bg-BG" dirty="0"/>
              <a:t>Да останем на </a:t>
            </a:r>
            <a:r>
              <a:rPr lang="en-US" dirty="0"/>
              <a:t>starting point-a </a:t>
            </a:r>
            <a:r>
              <a:rPr lang="bg-BG" dirty="0"/>
              <a:t>зареди това, че то така си работи…. НЕ НЕ и пак НЕ – Има много голям риск от </a:t>
            </a:r>
            <a:r>
              <a:rPr lang="en-BG" dirty="0"/>
              <a:t>security breach</a:t>
            </a:r>
            <a:r>
              <a:rPr lang="bg-BG" dirty="0"/>
              <a:t>, </a:t>
            </a:r>
            <a:r>
              <a:rPr lang="en-BG" dirty="0"/>
              <a:t>Критична уязвимост в приложението</a:t>
            </a:r>
            <a:r>
              <a:rPr lang="bg-BG" dirty="0"/>
              <a:t> и скрити проблеми от повърхността </a:t>
            </a:r>
            <a:br>
              <a:rPr lang="bg-BG" dirty="0"/>
            </a:br>
            <a:br>
              <a:rPr lang="bg-BG" dirty="0"/>
            </a:br>
            <a:r>
              <a:rPr lang="bg-BG" dirty="0"/>
              <a:t>Много е важно и мениджмънта да ви подкрепя в това и да разбира добре, че това е 100% печеливш ход и дори и да</a:t>
            </a:r>
            <a:r>
              <a:rPr lang="en-US" dirty="0"/>
              <a:t> </a:t>
            </a:r>
            <a:r>
              <a:rPr lang="bg-BG" dirty="0"/>
              <a:t>отнеме не малко време и да се лишиш от някой нов </a:t>
            </a:r>
            <a:r>
              <a:rPr lang="en-US" dirty="0"/>
              <a:t>feature </a:t>
            </a:r>
            <a:r>
              <a:rPr lang="bg-BG" dirty="0"/>
              <a:t>за сметка на това. Лично мое мнение е, че </a:t>
            </a:r>
            <a:r>
              <a:rPr lang="en-US" dirty="0"/>
              <a:t>feature-a </a:t>
            </a:r>
            <a:r>
              <a:rPr lang="bg-BG" dirty="0"/>
              <a:t>може да почака, но ъпгрейда го направи </a:t>
            </a:r>
            <a:r>
              <a:rPr lang="en-US" dirty="0"/>
              <a:t>ASAP.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Както виждате тук съм извадил малък списък с ползите от това да модернизираш </a:t>
            </a:r>
            <a:r>
              <a:rPr lang="en-BG" dirty="0"/>
              <a:t>application-a </a:t>
            </a:r>
            <a:r>
              <a:rPr lang="bg-BG" dirty="0"/>
              <a:t>си</a:t>
            </a:r>
            <a:br>
              <a:rPr lang="bg-BG" dirty="0"/>
            </a:br>
            <a:br>
              <a:rPr lang="bg-BG" dirty="0"/>
            </a:br>
            <a:br>
              <a:rPr lang="bg-BG" dirty="0"/>
            </a:br>
            <a:r>
              <a:rPr lang="bg-BG" dirty="0"/>
              <a:t>…..</a:t>
            </a:r>
            <a:br>
              <a:rPr lang="bg-BG" dirty="0"/>
            </a:br>
            <a:br>
              <a:rPr lang="bg-BG" dirty="0"/>
            </a:br>
            <a:br>
              <a:rPr lang="bg-BG" dirty="0"/>
            </a:br>
            <a:r>
              <a:rPr lang="bg-BG" dirty="0"/>
              <a:t>И приключихме със. Слайдовете с яки картинки </a:t>
            </a:r>
            <a:r>
              <a:rPr lang="en-US" dirty="0"/>
              <a:t>:D </a:t>
            </a:r>
            <a:r>
              <a:rPr lang="bg-BG" dirty="0"/>
              <a:t>започваме “интересните“ с графики </a:t>
            </a:r>
            <a:r>
              <a:rPr lang="bg-BG" dirty="0">
                <a:sym typeface="Wingdings" pitchFamily="2" charset="2"/>
              </a:rPr>
              <a:t> </a:t>
            </a:r>
            <a:endParaRPr dirty="0"/>
          </a:p>
        </p:txBody>
      </p:sp>
      <p:sp>
        <p:nvSpPr>
          <p:cNvPr id="201" name="Google Shape;201;p2:notes">
            <a:extLst>
              <a:ext uri="{FF2B5EF4-FFF2-40B4-BE49-F238E27FC236}">
                <a16:creationId xmlns:a16="http://schemas.microsoft.com/office/drawing/2014/main" id="{CBB11076-F62C-2649-50DF-42ECB6C1A9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10135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Разбира се най-важното е от къде започваме</a:t>
            </a:r>
            <a:br>
              <a:rPr lang="bg-BG" dirty="0"/>
            </a:br>
            <a:br>
              <a:rPr lang="bg-BG" dirty="0"/>
            </a:br>
            <a:r>
              <a:rPr lang="bg-BG" dirty="0"/>
              <a:t>като кажа </a:t>
            </a:r>
            <a:r>
              <a:rPr lang="en-US" dirty="0" err="1"/>
              <a:t>jboss</a:t>
            </a:r>
            <a:r>
              <a:rPr lang="en-US" dirty="0"/>
              <a:t> 7 – </a:t>
            </a:r>
            <a:r>
              <a:rPr lang="bg-BG" dirty="0"/>
              <a:t>споменавам и ъпгрейд на </a:t>
            </a:r>
            <a:r>
              <a:rPr lang="bg-BG" dirty="0" err="1"/>
              <a:t>линукса</a:t>
            </a:r>
            <a:r>
              <a:rPr lang="bg-BG" dirty="0"/>
              <a:t> от</a:t>
            </a:r>
            <a:r>
              <a:rPr lang="en-US" dirty="0"/>
              <a:t> </a:t>
            </a:r>
            <a:r>
              <a:rPr lang="en-US" dirty="0" err="1"/>
              <a:t>redhat</a:t>
            </a:r>
            <a:r>
              <a:rPr lang="en-US" dirty="0"/>
              <a:t> 7 </a:t>
            </a:r>
            <a:r>
              <a:rPr lang="bg-BG" dirty="0"/>
              <a:t>на </a:t>
            </a:r>
            <a:r>
              <a:rPr lang="bg-BG" sz="1100" b="0" i="0" u="none" strike="noStrike" cap="none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BG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9.5</a:t>
            </a:r>
            <a:r>
              <a:rPr lang="bg-BG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bg-BG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  <p:sp>
        <p:nvSpPr>
          <p:cNvPr id="201" name="Google Shape;2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Да минем през </a:t>
            </a:r>
            <a:r>
              <a:rPr lang="en-US" dirty="0"/>
              <a:t>JAVA 17 </a:t>
            </a:r>
            <a:r>
              <a:rPr lang="bg-BG" dirty="0"/>
              <a:t>и да стигнем до </a:t>
            </a:r>
            <a:r>
              <a:rPr lang="en-US" dirty="0"/>
              <a:t>JAVA 21</a:t>
            </a: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Ще се спра по-късно, защо решихме да минем през </a:t>
            </a:r>
            <a:r>
              <a:rPr lang="en-US" dirty="0"/>
              <a:t>JAVA 17</a:t>
            </a:r>
            <a:r>
              <a:rPr lang="bg-BG" dirty="0"/>
              <a:t>, а не директно на 21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br>
              <a:rPr lang="en-US" dirty="0"/>
            </a:br>
            <a:r>
              <a:rPr lang="bg-BG" dirty="0"/>
              <a:t>Нещо което забравих да спомена е, че аз тази </a:t>
            </a:r>
            <a:r>
              <a:rPr lang="en-US" dirty="0"/>
              <a:t>legacy platform-a </a:t>
            </a:r>
            <a:r>
              <a:rPr lang="bg-BG" dirty="0"/>
              <a:t>си я спомням от времената на </a:t>
            </a:r>
            <a:r>
              <a:rPr lang="en-US" dirty="0"/>
              <a:t>JAVA 6 </a:t>
            </a:r>
            <a:r>
              <a:rPr lang="bg-BG" dirty="0"/>
              <a:t>и когато я мигрирахме на </a:t>
            </a:r>
            <a:r>
              <a:rPr lang="en-US" dirty="0"/>
              <a:t>JAVA8 </a:t>
            </a:r>
            <a:r>
              <a:rPr lang="bg-BG" dirty="0"/>
              <a:t>колко еуфория имаше от този ъпгрейд и да не забравяме, че за тези години тя се е разширила доста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Трябваше да </a:t>
            </a:r>
            <a:r>
              <a:rPr lang="bg-BG" dirty="0" err="1"/>
              <a:t>ъпдейтнем</a:t>
            </a:r>
            <a:r>
              <a:rPr lang="bg-BG" dirty="0"/>
              <a:t> и разбра се най-важната част контейнера на които </a:t>
            </a:r>
            <a:r>
              <a:rPr lang="bg-BG" dirty="0" err="1"/>
              <a:t>рънваме</a:t>
            </a:r>
            <a:r>
              <a:rPr lang="bg-BG" dirty="0"/>
              <a:t> 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Не случайно съм упоменал и версиите на </a:t>
            </a:r>
            <a:r>
              <a:rPr lang="bg-BG" dirty="0" err="1"/>
              <a:t>линукса</a:t>
            </a:r>
            <a:r>
              <a:rPr lang="bg-BG" dirty="0"/>
              <a:t>, защото там също имахме важна подробност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77" name="Google Shape;2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FDDE4BE9-E053-2F40-371E-2ED0463A0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:notes">
            <a:extLst>
              <a:ext uri="{FF2B5EF4-FFF2-40B4-BE49-F238E27FC236}">
                <a16:creationId xmlns:a16="http://schemas.microsoft.com/office/drawing/2014/main" id="{93DD4AFF-1BAC-5131-7BB0-9FAA94850C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Ще се опитам да ви въведа напълно в обема на този ъпдейт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И точно за това слайда се казва </a:t>
            </a:r>
            <a:r>
              <a:rPr lang="en-US" dirty="0"/>
              <a:t>it’s never just a java upgrade </a:t>
            </a: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Винаги е много повече с много подводни камъни по пътя, но ние бяхме отбор мастър нинджи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Споменах вече за </a:t>
            </a:r>
            <a:r>
              <a:rPr lang="en-US" dirty="0" err="1"/>
              <a:t>jboss</a:t>
            </a:r>
            <a:r>
              <a:rPr lang="en-US" dirty="0"/>
              <a:t> upgrade, </a:t>
            </a:r>
            <a:r>
              <a:rPr lang="bg-BG" dirty="0"/>
              <a:t>няма как да не спомена че по онова време началото на 2025 имах много добър приятел – наречен </a:t>
            </a:r>
            <a:r>
              <a:rPr lang="en-US" dirty="0"/>
              <a:t>ChatGPT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Благодарение на него имах смилаема информация за това, че </a:t>
            </a:r>
            <a:r>
              <a:rPr lang="en-US" dirty="0"/>
              <a:t>security layer-a </a:t>
            </a:r>
            <a:r>
              <a:rPr lang="bg-BG" dirty="0"/>
              <a:t>на </a:t>
            </a:r>
            <a:r>
              <a:rPr lang="en-US" dirty="0" err="1"/>
              <a:t>jboss</a:t>
            </a:r>
            <a:r>
              <a:rPr lang="en-US" dirty="0"/>
              <a:t>-a </a:t>
            </a:r>
            <a:r>
              <a:rPr lang="bg-BG" dirty="0"/>
              <a:t>е сменен, точните версии на </a:t>
            </a:r>
            <a:r>
              <a:rPr lang="bg-BG" dirty="0" err="1"/>
              <a:t>депендънситата</a:t>
            </a:r>
            <a:r>
              <a:rPr lang="bg-BG" dirty="0"/>
              <a:t> които трябва да заложим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А и понеже вече споменах </a:t>
            </a:r>
            <a:r>
              <a:rPr lang="en-US" dirty="0"/>
              <a:t>AI </a:t>
            </a:r>
            <a:r>
              <a:rPr lang="bg-BG" dirty="0"/>
              <a:t>и моя приятел от онова време </a:t>
            </a:r>
            <a:r>
              <a:rPr lang="en-US" dirty="0"/>
              <a:t>ChatGPT </a:t>
            </a:r>
            <a:r>
              <a:rPr lang="bg-BG" dirty="0"/>
              <a:t>по-късно в презентацията ще стане дума за как бихме направили този ъпгрейд днес!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Но да се върнем на нашата тема на слайда съм опитал да извадя слоевете на промяна и как същност над водата от </a:t>
            </a:r>
            <a:r>
              <a:rPr lang="bg-BG" dirty="0" err="1"/>
              <a:t>айзберга</a:t>
            </a:r>
            <a:r>
              <a:rPr lang="bg-BG" dirty="0"/>
              <a:t> се вижда само ъпгрейд на </a:t>
            </a:r>
            <a:r>
              <a:rPr lang="en-US" dirty="0"/>
              <a:t>JAVA, </a:t>
            </a:r>
            <a:r>
              <a:rPr lang="bg-BG" dirty="0"/>
              <a:t>а всъщност е много повече с много по-голям мащаб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 err="1"/>
              <a:t>Jboss</a:t>
            </a:r>
            <a:r>
              <a:rPr lang="en-US" dirty="0"/>
              <a:t>-a </a:t>
            </a:r>
            <a:r>
              <a:rPr lang="bg-BG" dirty="0"/>
              <a:t>споменат вече в миналия слайд  както и </a:t>
            </a:r>
            <a:r>
              <a:rPr lang="bg-BG" dirty="0" err="1"/>
              <a:t>линукса</a:t>
            </a:r>
            <a:r>
              <a:rPr lang="bg-BG" dirty="0"/>
              <a:t> седящ зад него, а там се крият подводни камъни – като например липсващи </a:t>
            </a:r>
            <a:r>
              <a:rPr lang="en-US" dirty="0"/>
              <a:t>fonts </a:t>
            </a:r>
            <a:r>
              <a:rPr lang="bg-BG" dirty="0"/>
              <a:t>необходими за една от </a:t>
            </a:r>
            <a:r>
              <a:rPr lang="en-US" dirty="0" err="1"/>
              <a:t>custm</a:t>
            </a:r>
            <a:r>
              <a:rPr lang="en-US" dirty="0"/>
              <a:t> </a:t>
            </a:r>
            <a:r>
              <a:rPr lang="bg-BG" dirty="0"/>
              <a:t>имплементацията ни на </a:t>
            </a:r>
            <a:r>
              <a:rPr lang="en-US" dirty="0" err="1"/>
              <a:t>captch</a:t>
            </a:r>
            <a:r>
              <a:rPr lang="en-US" dirty="0"/>
              <a:t>-</a:t>
            </a:r>
            <a:r>
              <a:rPr lang="bg-BG" dirty="0"/>
              <a:t>и, Решението е лесно – просто ги инсталираш на Виртуалната машина, но е поредно нещо което не трябва да се забравя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bg-BG" dirty="0"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-US" dirty="0"/>
              <a:t>Frameworks </a:t>
            </a:r>
            <a:r>
              <a:rPr lang="bg-BG" dirty="0" err="1"/>
              <a:t>АПИта</a:t>
            </a:r>
            <a:r>
              <a:rPr lang="en-US" dirty="0"/>
              <a:t>– </a:t>
            </a:r>
            <a:r>
              <a:rPr lang="bg-BG" dirty="0"/>
              <a:t>начело с </a:t>
            </a:r>
            <a:r>
              <a:rPr lang="en-US" dirty="0"/>
              <a:t>Jakarta</a:t>
            </a:r>
            <a:r>
              <a:rPr lang="bg-BG" dirty="0"/>
              <a:t> </a:t>
            </a:r>
            <a:r>
              <a:rPr lang="en-US" dirty="0"/>
              <a:t>– Ako </a:t>
            </a:r>
            <a:r>
              <a:rPr lang="bg-BG" dirty="0"/>
              <a:t>питате </a:t>
            </a:r>
            <a:r>
              <a:rPr lang="en-BG" dirty="0"/>
              <a:t>Eclipse Foundation</a:t>
            </a:r>
            <a:r>
              <a:rPr lang="bg-BG" dirty="0"/>
              <a:t> за </a:t>
            </a:r>
            <a:r>
              <a:rPr lang="en-US" dirty="0"/>
              <a:t>Jakarta EE </a:t>
            </a:r>
            <a:r>
              <a:rPr lang="bg-BG" dirty="0"/>
              <a:t>ще ви кажат</a:t>
            </a:r>
            <a:r>
              <a:rPr lang="en-US" dirty="0"/>
              <a:t> </a:t>
            </a:r>
            <a:r>
              <a:rPr lang="bg-BG" dirty="0"/>
              <a:t>че нямат нищо общо с </a:t>
            </a:r>
            <a:r>
              <a:rPr lang="en-US" dirty="0"/>
              <a:t>java </a:t>
            </a:r>
            <a:r>
              <a:rPr lang="bg-BG" dirty="0"/>
              <a:t>версията </a:t>
            </a:r>
            <a:r>
              <a:rPr lang="en-US" dirty="0"/>
              <a:t>a </a:t>
            </a:r>
            <a:r>
              <a:rPr lang="bg-BG" dirty="0"/>
              <a:t>и там тематиката е дълга </a:t>
            </a:r>
            <a:r>
              <a:rPr lang="en-BG" dirty="0"/>
              <a:t>След като Oracle предаде Java EE на Eclipse Foundation, не позволи името „javax“ да се ползва за нови версии, затова всички enterprise пакети бяха преименувани</a:t>
            </a:r>
            <a:r>
              <a:rPr lang="bg-BG" dirty="0"/>
              <a:t>… как да имаш </a:t>
            </a:r>
            <a:r>
              <a:rPr lang="en-US" dirty="0"/>
              <a:t>java 21 </a:t>
            </a:r>
            <a:r>
              <a:rPr lang="bg-BG" dirty="0"/>
              <a:t>като не си </a:t>
            </a:r>
            <a:r>
              <a:rPr lang="bg-BG" dirty="0" err="1"/>
              <a:t>ъпдейтнал</a:t>
            </a:r>
            <a:r>
              <a:rPr lang="bg-BG" dirty="0"/>
              <a:t> </a:t>
            </a:r>
            <a:r>
              <a:rPr lang="en-US" dirty="0"/>
              <a:t>Jakarta</a:t>
            </a:r>
            <a:r>
              <a:rPr lang="bg-BG" dirty="0"/>
              <a:t> </a:t>
            </a:r>
            <a:r>
              <a:rPr lang="bg-BG" dirty="0" err="1"/>
              <a:t>депендънсито</a:t>
            </a:r>
            <a:r>
              <a:rPr lang="bg-BG" dirty="0"/>
              <a:t> и не си адаптирал кода си към новите им пакети - Но нас конкретно ни беше важно, че трябваше да направим огромни </a:t>
            </a:r>
            <a:r>
              <a:rPr lang="en-US" dirty="0"/>
              <a:t>code changes </a:t>
            </a:r>
            <a:r>
              <a:rPr lang="bg-BG" dirty="0"/>
              <a:t>на много класове и в много модули</a:t>
            </a:r>
            <a:endParaRPr lang="en-US" dirty="0"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bg-BG" dirty="0"/>
              <a:t>За </a:t>
            </a:r>
            <a:r>
              <a:rPr lang="en-US" dirty="0"/>
              <a:t>Hibernate-a </a:t>
            </a:r>
            <a:r>
              <a:rPr lang="bg-BG" dirty="0"/>
              <a:t>и </a:t>
            </a:r>
            <a:r>
              <a:rPr lang="bg-BG" dirty="0" err="1"/>
              <a:t>Рест</a:t>
            </a:r>
            <a:r>
              <a:rPr lang="bg-BG" dirty="0"/>
              <a:t> </a:t>
            </a:r>
            <a:r>
              <a:rPr lang="en-US" dirty="0"/>
              <a:t>Easy-</a:t>
            </a:r>
            <a:r>
              <a:rPr lang="bg-BG" dirty="0"/>
              <a:t>то също са обвързани със споменатото за. </a:t>
            </a:r>
            <a:r>
              <a:rPr lang="en-US" dirty="0"/>
              <a:t>Jakarta EE –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bg-BG" dirty="0"/>
              <a:t>на някой му е интересно в детайли – моля да ми пише след презентацията мога да му изпратя конкретния списък с анотации и пакети за ъпдейт</a:t>
            </a:r>
            <a:br>
              <a:rPr lang="bg-BG" dirty="0"/>
            </a:br>
            <a:r>
              <a:rPr lang="bg-BG" dirty="0" err="1"/>
              <a:t>Елитрона</a:t>
            </a:r>
            <a:r>
              <a:rPr lang="bg-BG" dirty="0"/>
              <a:t> е новия </a:t>
            </a:r>
            <a:r>
              <a:rPr lang="en-US" dirty="0"/>
              <a:t>security </a:t>
            </a:r>
            <a:r>
              <a:rPr lang="bg-BG" dirty="0" err="1"/>
              <a:t>ейпиай</a:t>
            </a:r>
            <a:r>
              <a:rPr lang="en-US" dirty="0"/>
              <a:t> </a:t>
            </a:r>
            <a:r>
              <a:rPr lang="bg-BG" dirty="0"/>
              <a:t>заменящ </a:t>
            </a:r>
            <a:r>
              <a:rPr lang="bg-BG" dirty="0" err="1"/>
              <a:t>ПикетБокса</a:t>
            </a:r>
            <a:r>
              <a:rPr lang="bg-BG" dirty="0"/>
              <a:t> и определено беше една от много големите промени в новия тек </a:t>
            </a:r>
            <a:r>
              <a:rPr lang="bg-BG" dirty="0" err="1"/>
              <a:t>стак</a:t>
            </a:r>
            <a:r>
              <a:rPr lang="bg-BG" dirty="0"/>
              <a:t>, за която трябваше да се погрижим</a:t>
            </a: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endParaRPr lang="bg-BG" dirty="0"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br>
              <a:rPr lang="bg-BG" dirty="0"/>
            </a:br>
            <a:endParaRPr lang="bg-BG" dirty="0"/>
          </a:p>
        </p:txBody>
      </p:sp>
      <p:sp>
        <p:nvSpPr>
          <p:cNvPr id="277" name="Google Shape;277;p3:notes">
            <a:extLst>
              <a:ext uri="{FF2B5EF4-FFF2-40B4-BE49-F238E27FC236}">
                <a16:creationId xmlns:a16="http://schemas.microsoft.com/office/drawing/2014/main" id="{65B390BA-969F-C60D-58B9-960F432C0C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3170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95B9242D-D681-2F28-26F3-33059086A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:notes">
            <a:extLst>
              <a:ext uri="{FF2B5EF4-FFF2-40B4-BE49-F238E27FC236}">
                <a16:creationId xmlns:a16="http://schemas.microsoft.com/office/drawing/2014/main" id="{86515039-A1F8-BFEB-EA1C-41BBCEBB9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И като ви говорех за обем на ъпгрейда тук визуално съм опитал да покажа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Че реално този монолит е използван от милиони потребители по целия свят, има хиляди използвани </a:t>
            </a:r>
            <a:r>
              <a:rPr lang="en-US" dirty="0"/>
              <a:t>endpoint-</a:t>
            </a:r>
            <a:r>
              <a:rPr lang="bg-BG" dirty="0"/>
              <a:t>и и никой от тях не трябва да спре работа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Като в себе си както споменах той съдържа </a:t>
            </a:r>
            <a:r>
              <a:rPr lang="en-US" dirty="0"/>
              <a:t>API Layer </a:t>
            </a:r>
            <a:r>
              <a:rPr lang="bg-BG" dirty="0"/>
              <a:t>има бизнес логика за различните </a:t>
            </a:r>
            <a:r>
              <a:rPr lang="en-US" dirty="0"/>
              <a:t>product</a:t>
            </a:r>
            <a:r>
              <a:rPr lang="bg-BG" dirty="0"/>
              <a:t> </a:t>
            </a:r>
            <a:r>
              <a:rPr lang="en-US" dirty="0"/>
              <a:t>requirements </a:t>
            </a:r>
            <a:r>
              <a:rPr lang="bg-BG" dirty="0"/>
              <a:t>има интеграции с външни провайдъри, има външни и вътрешни </a:t>
            </a:r>
            <a:r>
              <a:rPr lang="bg-BG" dirty="0" err="1"/>
              <a:t>сървиси</a:t>
            </a:r>
            <a:r>
              <a:rPr lang="bg-BG" dirty="0"/>
              <a:t> които го интегрират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bg-BG" dirty="0"/>
              <a:t>В същото време освен всичко друг монолита се </a:t>
            </a:r>
            <a:r>
              <a:rPr lang="bg-BG" dirty="0" err="1"/>
              <a:t>деплойва</a:t>
            </a:r>
            <a:r>
              <a:rPr lang="bg-BG" dirty="0"/>
              <a:t> на различни </a:t>
            </a:r>
            <a:r>
              <a:rPr lang="bg-BG" dirty="0" err="1"/>
              <a:t>нодове</a:t>
            </a:r>
            <a:r>
              <a:rPr lang="bg-BG" dirty="0"/>
              <a:t> с различен </a:t>
            </a:r>
            <a:r>
              <a:rPr lang="en-US" dirty="0"/>
              <a:t>purpose </a:t>
            </a:r>
            <a:r>
              <a:rPr lang="bg-BG" dirty="0"/>
              <a:t>– например има </a:t>
            </a:r>
            <a:r>
              <a:rPr lang="bg-BG" dirty="0" err="1"/>
              <a:t>нодове</a:t>
            </a:r>
            <a:r>
              <a:rPr lang="bg-BG" dirty="0"/>
              <a:t> с </a:t>
            </a:r>
            <a:r>
              <a:rPr lang="en-US" dirty="0"/>
              <a:t>purpose </a:t>
            </a:r>
            <a:r>
              <a:rPr lang="bg-BG" dirty="0"/>
              <a:t>за </a:t>
            </a:r>
            <a:r>
              <a:rPr lang="en-US" dirty="0"/>
              <a:t>scheduled jobs, </a:t>
            </a:r>
            <a:r>
              <a:rPr lang="bg-BG" dirty="0"/>
              <a:t>има такива </a:t>
            </a:r>
            <a:r>
              <a:rPr lang="en-US" dirty="0"/>
              <a:t>offline, </a:t>
            </a:r>
            <a:r>
              <a:rPr lang="bg-BG" dirty="0"/>
              <a:t>има </a:t>
            </a:r>
            <a:r>
              <a:rPr lang="bg-BG" dirty="0" err="1"/>
              <a:t>нодове</a:t>
            </a:r>
            <a:r>
              <a:rPr lang="bg-BG" dirty="0"/>
              <a:t> за </a:t>
            </a:r>
            <a:r>
              <a:rPr lang="bg-BG" dirty="0" err="1"/>
              <a:t>съгрегиране</a:t>
            </a:r>
            <a:br>
              <a:rPr lang="bg-BG" dirty="0"/>
            </a:br>
            <a:r>
              <a:rPr lang="bg-BG" dirty="0"/>
              <a:t>има </a:t>
            </a:r>
            <a:r>
              <a:rPr lang="bg-BG" dirty="0" err="1"/>
              <a:t>нодове</a:t>
            </a:r>
            <a:r>
              <a:rPr lang="bg-BG" dirty="0"/>
              <a:t> за </a:t>
            </a:r>
            <a:r>
              <a:rPr lang="en-US" dirty="0" err="1"/>
              <a:t>backoffice</a:t>
            </a:r>
            <a:r>
              <a:rPr lang="en-US" dirty="0"/>
              <a:t> </a:t>
            </a:r>
            <a:r>
              <a:rPr lang="bg-BG" dirty="0"/>
              <a:t>приложения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br>
              <a:rPr lang="bg-BG" dirty="0"/>
            </a:br>
            <a:r>
              <a:rPr lang="bg-BG" dirty="0"/>
              <a:t>Последно – </a:t>
            </a:r>
            <a:r>
              <a:rPr lang="en-US" dirty="0"/>
              <a:t>Zero planned downtime</a:t>
            </a:r>
            <a:endParaRPr lang="bg-BG" dirty="0"/>
          </a:p>
        </p:txBody>
      </p:sp>
      <p:sp>
        <p:nvSpPr>
          <p:cNvPr id="277" name="Google Shape;277;p3:notes">
            <a:extLst>
              <a:ext uri="{FF2B5EF4-FFF2-40B4-BE49-F238E27FC236}">
                <a16:creationId xmlns:a16="http://schemas.microsoft.com/office/drawing/2014/main" id="{4B6FCCB3-4D28-A4DC-F246-A72A6A636F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29447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bg-BG" dirty="0"/>
              <a:t>Надявам се успях да ви запозная с мащаба до сега</a:t>
            </a:r>
            <a:br>
              <a:rPr lang="bg-BG" dirty="0"/>
            </a:br>
            <a:br>
              <a:rPr lang="bg-BG" dirty="0"/>
            </a:br>
            <a:r>
              <a:rPr lang="bg-BG" dirty="0"/>
              <a:t>Сега ще се опитам да ви запозная с плана който имахме и имплементацията му</a:t>
            </a:r>
          </a:p>
          <a:p>
            <a:pPr marL="158750" indent="0" algn="l">
              <a:buNone/>
            </a:pPr>
            <a:endParaRPr lang="bg-BG" dirty="0"/>
          </a:p>
          <a:p>
            <a:pPr marL="158750" indent="0" algn="l">
              <a:buNone/>
            </a:pPr>
            <a:r>
              <a:rPr lang="bg-BG" dirty="0"/>
              <a:t>Тук може да видите, че първото и основно нещо което е най-важно в такъв тип ъпгрейди е винаги да имаш път назад за това ни трябваше сигурен </a:t>
            </a:r>
            <a:r>
              <a:rPr lang="en-US" dirty="0"/>
              <a:t>traffic control </a:t>
            </a:r>
            <a:r>
              <a:rPr lang="bg-BG" dirty="0"/>
              <a:t>да разпределя </a:t>
            </a:r>
          </a:p>
          <a:p>
            <a:pPr marL="158750" indent="0" algn="l">
              <a:buNone/>
            </a:pPr>
            <a:r>
              <a:rPr lang="bg-BG" dirty="0"/>
              <a:t>Процентно % съотношение на трафика – </a:t>
            </a:r>
            <a:r>
              <a:rPr lang="en-US" dirty="0"/>
              <a:t>load balancer </a:t>
            </a:r>
            <a:r>
              <a:rPr lang="bg-BG" dirty="0"/>
              <a:t>и с помощта на конфигурация да можем да пускаме малък % трафик към новия </a:t>
            </a:r>
            <a:r>
              <a:rPr lang="en-US" dirty="0" err="1"/>
              <a:t>jboss</a:t>
            </a:r>
            <a:r>
              <a:rPr lang="en-US" dirty="0"/>
              <a:t> </a:t>
            </a:r>
          </a:p>
          <a:p>
            <a:pPr marL="158750" indent="0" algn="l">
              <a:buNone/>
            </a:pPr>
            <a:endParaRPr lang="en-US" dirty="0"/>
          </a:p>
          <a:p>
            <a:pPr marL="158750" indent="0" algn="l">
              <a:buNone/>
            </a:pPr>
            <a:r>
              <a:rPr lang="bg-BG" dirty="0"/>
              <a:t>Сега тук освен това с трафик контрола разбира се трябва да имаш 2 </a:t>
            </a:r>
            <a:r>
              <a:rPr lang="en-US" dirty="0"/>
              <a:t>PROD </a:t>
            </a:r>
            <a:r>
              <a:rPr lang="bg-BG" dirty="0" err="1"/>
              <a:t>бранча</a:t>
            </a:r>
            <a:r>
              <a:rPr lang="bg-BG" dirty="0"/>
              <a:t>, защото през цялото това време инженерите </a:t>
            </a:r>
            <a:r>
              <a:rPr lang="en-US" dirty="0"/>
              <a:t>develop-</a:t>
            </a:r>
            <a:r>
              <a:rPr lang="bg-BG" dirty="0"/>
              <a:t>ват нови </a:t>
            </a:r>
            <a:r>
              <a:rPr lang="en-US" dirty="0"/>
              <a:t>features </a:t>
            </a:r>
          </a:p>
          <a:p>
            <a:pPr marL="158750" indent="0" algn="l">
              <a:buNone/>
            </a:pPr>
            <a:endParaRPr lang="en-US" dirty="0"/>
          </a:p>
          <a:p>
            <a:pPr marL="158750" indent="0" algn="l">
              <a:buNone/>
            </a:pPr>
            <a:r>
              <a:rPr lang="en-US" dirty="0"/>
              <a:t> </a:t>
            </a:r>
            <a:r>
              <a:rPr lang="bg-BG" dirty="0"/>
              <a:t>така че освен за клиентите ние трябваше да улесним живота и на инженерите във фирмата, реално това да поддържаме 2-та </a:t>
            </a:r>
            <a:r>
              <a:rPr lang="bg-BG" dirty="0" err="1"/>
              <a:t>прод</a:t>
            </a:r>
            <a:r>
              <a:rPr lang="bg-BG" dirty="0"/>
              <a:t> </a:t>
            </a:r>
            <a:r>
              <a:rPr lang="bg-BG" dirty="0" err="1"/>
              <a:t>бранча</a:t>
            </a:r>
            <a:r>
              <a:rPr lang="bg-BG" dirty="0"/>
              <a:t> </a:t>
            </a:r>
            <a:r>
              <a:rPr lang="en-US" dirty="0"/>
              <a:t>up to date </a:t>
            </a:r>
            <a:r>
              <a:rPr lang="bg-BG" dirty="0"/>
              <a:t>е наша отговорност</a:t>
            </a:r>
          </a:p>
          <a:p>
            <a:pPr marL="158750" indent="0" algn="l">
              <a:buNone/>
            </a:pPr>
            <a:endParaRPr lang="bg-BG" dirty="0"/>
          </a:p>
          <a:p>
            <a:pPr marL="158750" indent="0" algn="l">
              <a:buNone/>
            </a:pPr>
            <a:r>
              <a:rPr lang="bg-BG" dirty="0"/>
              <a:t>Да направим нови </a:t>
            </a:r>
            <a:r>
              <a:rPr lang="en-US" dirty="0"/>
              <a:t>build jobs, </a:t>
            </a:r>
            <a:r>
              <a:rPr lang="bg-BG" dirty="0"/>
              <a:t>да конфигурираме и направим така, че </a:t>
            </a:r>
            <a:r>
              <a:rPr lang="en-US" dirty="0" err="1"/>
              <a:t>jboss</a:t>
            </a:r>
            <a:r>
              <a:rPr lang="en-US" dirty="0"/>
              <a:t> 8 </a:t>
            </a:r>
            <a:r>
              <a:rPr lang="bg-BG" dirty="0"/>
              <a:t>да работи с монолита, да ТЕСТВАМЕ</a:t>
            </a:r>
          </a:p>
          <a:p>
            <a:pPr marL="158750" indent="0" algn="l">
              <a:buNone/>
            </a:pPr>
            <a:endParaRPr lang="bg-BG" dirty="0"/>
          </a:p>
          <a:p>
            <a:pPr marL="158750" indent="0" algn="l">
              <a:buNone/>
            </a:pPr>
            <a:r>
              <a:rPr lang="bg-BG" dirty="0"/>
              <a:t>Плана беше издържан</a:t>
            </a:r>
          </a:p>
          <a:p>
            <a:pPr marL="158750" indent="0" algn="l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74270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bg-BG" dirty="0"/>
              <a:t>Нещо като част от стратегията ни беше, че ще направим един междинен хоп преди таргета ни </a:t>
            </a:r>
            <a:r>
              <a:rPr lang="en-US" dirty="0"/>
              <a:t>java 21</a:t>
            </a:r>
            <a:br>
              <a:rPr lang="bg-BG" dirty="0"/>
            </a:br>
            <a:br>
              <a:rPr lang="bg-BG" dirty="0"/>
            </a:br>
            <a:r>
              <a:rPr lang="bg-BG" dirty="0"/>
              <a:t>има 1 скрита причина не </a:t>
            </a:r>
            <a:r>
              <a:rPr lang="bg-BG" dirty="0" err="1"/>
              <a:t>опомената</a:t>
            </a:r>
            <a:r>
              <a:rPr lang="bg-BG" dirty="0"/>
              <a:t> в слайда</a:t>
            </a:r>
            <a:br>
              <a:rPr lang="en-US" dirty="0"/>
            </a:br>
            <a:r>
              <a:rPr lang="bg-BG" dirty="0"/>
              <a:t>Когато стартирахме </a:t>
            </a:r>
            <a:r>
              <a:rPr lang="en-US" dirty="0"/>
              <a:t>Upgrade-a </a:t>
            </a:r>
            <a:r>
              <a:rPr lang="bg-BG" dirty="0"/>
              <a:t>– </a:t>
            </a:r>
            <a:r>
              <a:rPr lang="en-US" dirty="0" err="1"/>
              <a:t>Jboss</a:t>
            </a:r>
            <a:r>
              <a:rPr lang="en-US" dirty="0"/>
              <a:t> </a:t>
            </a:r>
            <a:r>
              <a:rPr lang="bg-BG" dirty="0"/>
              <a:t>още не бяха </a:t>
            </a:r>
            <a:r>
              <a:rPr lang="bg-BG" dirty="0" err="1"/>
              <a:t>релийзнали</a:t>
            </a:r>
            <a:r>
              <a:rPr lang="bg-BG" dirty="0"/>
              <a:t> </a:t>
            </a:r>
            <a:r>
              <a:rPr lang="en-US" dirty="0"/>
              <a:t>Stable</a:t>
            </a:r>
            <a:r>
              <a:rPr lang="bg-BG" dirty="0"/>
              <a:t> версия със </a:t>
            </a:r>
            <a:r>
              <a:rPr lang="en-US" dirty="0"/>
              <a:t>JAVA 21 support</a:t>
            </a:r>
            <a:br>
              <a:rPr lang="bg-BG" dirty="0"/>
            </a:br>
            <a:r>
              <a:rPr lang="bg-BG" dirty="0"/>
              <a:t> - Тази причина със сигурност натежа тъй като помислихме колко много неща могат да се объркат, ако се опитаме директно да скочим на 21 и как същност може да инвестираме време и усилия в нещо което не сме сигурни защо не работи</a:t>
            </a:r>
            <a:endParaRPr lang="en-US" dirty="0"/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bg-BG" dirty="0"/>
              <a:t>1/ </a:t>
            </a:r>
            <a:r>
              <a:rPr lang="en-US" dirty="0" err="1"/>
              <a:t>seprate</a:t>
            </a:r>
            <a:r>
              <a:rPr lang="en-US" dirty="0"/>
              <a:t> runtime issues  -</a:t>
            </a:r>
            <a:r>
              <a:rPr lang="bg-BG" dirty="0"/>
              <a:t>Ще успеем да разделим </a:t>
            </a:r>
            <a:r>
              <a:rPr lang="en-US" dirty="0"/>
              <a:t>runtime </a:t>
            </a:r>
            <a:r>
              <a:rPr lang="bg-BG" dirty="0"/>
              <a:t>проблемите дали действително са от грешка в кода или от контейнера </a:t>
            </a:r>
            <a:r>
              <a:rPr lang="bg-BG" dirty="0" err="1"/>
              <a:t>ил</a:t>
            </a:r>
            <a:endParaRPr lang="en-US" dirty="0"/>
          </a:p>
          <a:p>
            <a:pPr marL="158750" indent="0">
              <a:buNone/>
            </a:pPr>
            <a:r>
              <a:rPr lang="en-US" dirty="0"/>
              <a:t>2 </a:t>
            </a:r>
            <a:r>
              <a:rPr lang="bg-BG" dirty="0"/>
              <a:t>това ще ни е много стабилна основа за хопа към 21 и ако трябва да съм честен след ъпгрейда на 17 същност </a:t>
            </a:r>
            <a:r>
              <a:rPr lang="en-US" dirty="0"/>
              <a:t>time frame-a </a:t>
            </a:r>
            <a:r>
              <a:rPr lang="bg-BG" dirty="0"/>
              <a:t>от 17 към 21 беше много малък, така че определено това е било много добро решение</a:t>
            </a:r>
          </a:p>
          <a:p>
            <a:pPr marL="158750" indent="0">
              <a:buNone/>
            </a:pPr>
            <a:endParaRPr lang="bg-BG" dirty="0"/>
          </a:p>
          <a:p>
            <a:pPr marL="158750" indent="0">
              <a:buNone/>
            </a:pPr>
            <a:r>
              <a:rPr lang="bg-BG" dirty="0"/>
              <a:t>И от това идва и последната спомената причина в слайда</a:t>
            </a:r>
          </a:p>
          <a:p>
            <a:pPr marL="158750" indent="0">
              <a:buNone/>
            </a:pPr>
            <a:endParaRPr lang="bg-BG" dirty="0"/>
          </a:p>
          <a:p>
            <a:pPr marL="158750" indent="0">
              <a:buNone/>
            </a:pPr>
            <a:r>
              <a:rPr lang="bg-BG" dirty="0"/>
              <a:t>А и всички от екипа ни бяхме поддръжници на теорията, че с малки стъпки до върха – по-сигурно и много приятно на финала! </a:t>
            </a:r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022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l">
              <a:buNone/>
            </a:pPr>
            <a:r>
              <a:rPr lang="bg-BG" dirty="0"/>
              <a:t>Винаги най-важното е да успеем да компилираме кода, разбира се това беше и нашата отправна точка, знаехме колко много път имаме да извървим.</a:t>
            </a:r>
          </a:p>
          <a:p>
            <a:pPr marL="158750" indent="0" algn="l">
              <a:buNone/>
            </a:pPr>
            <a:r>
              <a:rPr lang="bg-BG" dirty="0"/>
              <a:t>Но имахме ясна идея в главата искахме в началото да вървят в паралел промените необходими за </a:t>
            </a:r>
            <a:r>
              <a:rPr lang="en-US" dirty="0"/>
              <a:t>java 21 </a:t>
            </a:r>
            <a:r>
              <a:rPr lang="bg-BG" dirty="0"/>
              <a:t>да се компилират и работят както очаквано с </a:t>
            </a:r>
            <a:r>
              <a:rPr lang="en-US" dirty="0"/>
              <a:t>java 11</a:t>
            </a:r>
            <a:br>
              <a:rPr lang="en-US" dirty="0"/>
            </a:br>
            <a:br>
              <a:rPr lang="en-US" dirty="0"/>
            </a:br>
            <a:r>
              <a:rPr lang="bg-BG" dirty="0"/>
              <a:t>Всички </a:t>
            </a:r>
            <a:r>
              <a:rPr lang="en-BG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javax</a:t>
            </a:r>
            <a:r>
              <a:rPr lang="bg-BG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да бъдат мигрирани към </a:t>
            </a:r>
            <a:r>
              <a:rPr lang="en-BG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jakarta</a:t>
            </a:r>
            <a:r>
              <a:rPr lang="bg-BG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bg-BG" dirty="0"/>
            </a:br>
            <a:br>
              <a:rPr lang="bg-BG" dirty="0"/>
            </a:br>
            <a:r>
              <a:rPr lang="en-BG" dirty="0"/>
              <a:t>При нас проблемите постепенно се преместиха от неща, които compiler-ът може да хване, към runtime behavior — Hibernate, RESTEasy, Elytron, serialization, HTTP behavior и различни dependency версии.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b="1" dirty="0"/>
              <a:t>Не валидираме само дали системата работи. Валидираме всяко следващо ниво на production readiness.</a:t>
            </a:r>
            <a:endParaRPr lang="en-BG" dirty="0"/>
          </a:p>
          <a:p>
            <a:pPr marL="158750" indent="0" algn="l">
              <a:buNone/>
            </a:pPr>
            <a:br>
              <a:rPr lang="bg-BG" dirty="0"/>
            </a:br>
            <a:r>
              <a:rPr lang="bg-BG" dirty="0"/>
              <a:t>тука вече </a:t>
            </a:r>
            <a:r>
              <a:rPr lang="bg-BG" dirty="0" err="1"/>
              <a:t>деплоя</a:t>
            </a:r>
            <a:r>
              <a:rPr lang="bg-BG" dirty="0"/>
              <a:t> на тестова среда с новия </a:t>
            </a:r>
            <a:r>
              <a:rPr lang="en-US" dirty="0" err="1"/>
              <a:t>jboss</a:t>
            </a:r>
            <a:r>
              <a:rPr lang="en-US" dirty="0"/>
              <a:t> </a:t>
            </a:r>
            <a:r>
              <a:rPr lang="bg-BG" dirty="0"/>
              <a:t>е готов всичко е зелено ние сме доволни… ама всичките в екипа знаем, че това е началото на едно голямо и интересно пътешествие</a:t>
            </a:r>
          </a:p>
          <a:p>
            <a:pPr marL="158750" indent="0" algn="l">
              <a:buNone/>
            </a:pPr>
            <a:br>
              <a:rPr lang="bg-BG" dirty="0"/>
            </a:br>
            <a:r>
              <a:rPr lang="bg-BG" dirty="0"/>
              <a:t>трябва да се опитаме да </a:t>
            </a:r>
            <a:r>
              <a:rPr lang="bg-BG" dirty="0" err="1"/>
              <a:t>изтестваме</a:t>
            </a:r>
            <a:r>
              <a:rPr lang="bg-BG" dirty="0"/>
              <a:t> всичко което може да се обърка преди дори да си помислим да пуснем малък ПРОД трафик</a:t>
            </a:r>
            <a:br>
              <a:rPr lang="bg-BG" dirty="0"/>
            </a:br>
            <a:br>
              <a:rPr lang="bg-BG" dirty="0"/>
            </a:br>
            <a:r>
              <a:rPr lang="bg-BG" dirty="0"/>
              <a:t>Ние се стремим към ПРОД и за да не държа в страни </a:t>
            </a:r>
            <a:r>
              <a:rPr lang="en-US" dirty="0"/>
              <a:t>AI </a:t>
            </a:r>
            <a:r>
              <a:rPr lang="bg-BG" dirty="0"/>
              <a:t>искам да добавя в този слайд, че </a:t>
            </a:r>
            <a:br>
              <a:rPr lang="bg-BG" dirty="0"/>
            </a:br>
            <a:br>
              <a:rPr lang="bg-BG" dirty="0"/>
            </a:br>
            <a:r>
              <a:rPr lang="bg-BG" dirty="0"/>
              <a:t>Връщам ви отново на това, че </a:t>
            </a:r>
            <a:r>
              <a:rPr lang="bg-BG" dirty="0" err="1"/>
              <a:t>н</a:t>
            </a:r>
            <a:r>
              <a:rPr lang="en-BG" dirty="0"/>
              <a:t>ашата миграция беше направена през 2025-а, във време, в което AI инструментите още не бяха на това ниво</a:t>
            </a:r>
            <a:br>
              <a:rPr lang="bg-BG" dirty="0"/>
            </a:br>
            <a:br>
              <a:rPr lang="bg-BG" dirty="0"/>
            </a:br>
            <a:r>
              <a:rPr lang="en-BG" dirty="0"/>
              <a:t>Днес можеш много по-бързо да анализираш dependencies, да намираш потенциални incompatibilities и дори да получаваш предложения за migration.</a:t>
            </a:r>
            <a:br>
              <a:rPr lang="bg-BG" dirty="0"/>
            </a:br>
            <a:r>
              <a:rPr lang="en-BG" dirty="0"/>
              <a:t>Но AI може да ускори upgrade-а. Не може да поеме отговорността за production.</a:t>
            </a:r>
            <a:r>
              <a:rPr lang="bg-BG" dirty="0"/>
              <a:t> Така че дори и в днешни времена Аз, а и предполагам екипа с които работих, бих избрал сигурни път и целта ни </a:t>
            </a:r>
            <a:r>
              <a:rPr lang="en-US" dirty="0"/>
              <a:t>production </a:t>
            </a:r>
            <a:r>
              <a:rPr lang="bg-BG" dirty="0"/>
              <a:t>без затруднения за потребителите</a:t>
            </a:r>
          </a:p>
          <a:p>
            <a:pPr marL="158750" indent="0" algn="l">
              <a:buNone/>
            </a:pP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„След като имахме стабилна версия, следващият въпрос беше: можем ли да ѝ се доверим при реалните условия, в които работи платформата?“</a:t>
            </a:r>
          </a:p>
          <a:p>
            <a:pPr marL="158750" indent="0">
              <a:buNone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„При такъв монолит unit и functional тестовете са само началото. Проблемите често се появяват от комбинацията между topology, реални dependencies и натоварване.“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„Затова се опитахме максимално да доближим тестовата среда до production — същата node topology, реалните dependencies и реалистично натоварване.“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„Не тествахме само дали даден endpoint връща правилния response. Тествахме дали системата продължава да се държи правилно, когато всичко около нея е включено.“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„Един проблем може изобщо да не се появи при един node и малко traffic, но да се появи при няколко nodes, shared state, cache и реално натоварване.“</a:t>
            </a:r>
          </a:p>
          <a:p>
            <a:pPr marL="158750" indent="0">
              <a:buNone/>
            </a:pPr>
            <a:r>
              <a:rPr lang="bg-BG" dirty="0"/>
              <a:t>„Имахме например случай, в който всичко беше </a:t>
            </a:r>
            <a:r>
              <a:rPr lang="en-GB" dirty="0"/>
              <a:t>green — </a:t>
            </a:r>
            <a:r>
              <a:rPr lang="bg-BG" dirty="0"/>
              <a:t>компилация, </a:t>
            </a:r>
            <a:r>
              <a:rPr lang="en-GB" dirty="0"/>
              <a:t>deployment, </a:t>
            </a:r>
            <a:r>
              <a:rPr lang="bg-BG" dirty="0"/>
              <a:t>тестове. Но в тестова среда СТАМЕН откри поведението на </a:t>
            </a:r>
            <a:r>
              <a:rPr lang="en-GB" dirty="0"/>
              <a:t>HTTP response-</a:t>
            </a:r>
            <a:r>
              <a:rPr lang="bg-BG" dirty="0" err="1"/>
              <a:t>ите</a:t>
            </a:r>
            <a:r>
              <a:rPr lang="bg-BG" dirty="0"/>
              <a:t> се промени. Започнахме да получаваме </a:t>
            </a:r>
            <a:r>
              <a:rPr lang="en-GB" dirty="0"/>
              <a:t>Content-Length </a:t>
            </a:r>
            <a:r>
              <a:rPr lang="bg-BG" dirty="0"/>
              <a:t>там, където преди го нямаше, и това доведе до проблеми с клиентите.“</a:t>
            </a:r>
            <a:br>
              <a:rPr lang="bg-BG" dirty="0"/>
            </a:br>
            <a:r>
              <a:rPr lang="bg-BG" dirty="0"/>
              <a:t>Като по време на този период ние следяхме постоянно какво се случва с тестовите среди, бяхме приложили трафик контрола който ще приложим и на ПРОД и сравнявахме </a:t>
            </a:r>
            <a:r>
              <a:rPr lang="bg-BG" dirty="0" err="1"/>
              <a:t>логовете</a:t>
            </a:r>
            <a:r>
              <a:rPr lang="bg-BG" dirty="0"/>
              <a:t> следяхме инженерите дали сигнализират за проблеми </a:t>
            </a:r>
            <a:br>
              <a:rPr lang="bg-BG" dirty="0"/>
            </a:br>
            <a:r>
              <a:rPr lang="bg-BG" dirty="0"/>
              <a:t>и когато вече бяхме придобили увереност, че системата работи – </a:t>
            </a:r>
            <a:r>
              <a:rPr lang="en-US" dirty="0"/>
              <a:t>next slide</a:t>
            </a:r>
            <a:endParaRPr lang="bg-BG" dirty="0"/>
          </a:p>
          <a:p>
            <a:pPr marL="158750" indent="0">
              <a:buNone/>
            </a:pPr>
            <a:endParaRPr lang="bg-BG" dirty="0"/>
          </a:p>
          <a:p>
            <a:pPr marL="158750" indent="0"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bg-BG" dirty="0"/>
              <a:t>..-&gt; Трябваше да </a:t>
            </a:r>
            <a:r>
              <a:rPr lang="bg-BG" dirty="0" err="1"/>
              <a:t>валидараме</a:t>
            </a:r>
            <a:r>
              <a:rPr lang="bg-BG" dirty="0"/>
              <a:t> всичко това в реална </a:t>
            </a:r>
            <a:r>
              <a:rPr lang="en-US" dirty="0"/>
              <a:t>PROD </a:t>
            </a:r>
            <a:r>
              <a:rPr lang="bg-BG" dirty="0"/>
              <a:t>среда</a:t>
            </a:r>
          </a:p>
          <a:p>
            <a:pPr marL="158750" indent="0">
              <a:buNone/>
            </a:pPr>
            <a:endParaRPr lang="bg-BG" dirty="0"/>
          </a:p>
          <a:p>
            <a:pPr marL="158750" indent="0">
              <a:buNone/>
            </a:pPr>
            <a:r>
              <a:rPr lang="bg-BG" dirty="0"/>
              <a:t>Разбира се </a:t>
            </a:r>
            <a:r>
              <a:rPr lang="en-BG" dirty="0"/>
              <a:t>progressive traffic shifting</a:t>
            </a:r>
            <a:br>
              <a:rPr lang="bg-BG" dirty="0"/>
            </a:br>
            <a:br>
              <a:rPr lang="bg-BG" dirty="0"/>
            </a:br>
            <a:r>
              <a:rPr lang="bg-BG" dirty="0"/>
              <a:t>Бяхме решили първата стъпка да е </a:t>
            </a:r>
            <a:r>
              <a:rPr lang="en-BG" dirty="0"/>
              <a:t>5 </a:t>
            </a:r>
            <a:r>
              <a:rPr lang="bg-BG" dirty="0"/>
              <a:t>% -&gt; нито е много нито е малко</a:t>
            </a:r>
          </a:p>
          <a:p>
            <a:pPr marL="158750" indent="0">
              <a:buNone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bg-BG" dirty="0"/>
              <a:t>На тези 5% трябваше да седим дни и всеки ден да следим какво се случва – </a:t>
            </a:r>
            <a:br>
              <a:rPr lang="bg-BG" dirty="0"/>
            </a:br>
            <a:r>
              <a:rPr lang="bg-BG" dirty="0"/>
              <a:t> </a:t>
            </a:r>
            <a:r>
              <a:rPr lang="en-BG" dirty="0"/>
              <a:t>техническите metrics — error rate и latency — но и business signals.“</a:t>
            </a:r>
            <a:br>
              <a:rPr lang="bg-BG" dirty="0"/>
            </a:br>
            <a:br>
              <a:rPr lang="bg-BG" dirty="0"/>
            </a:br>
            <a:r>
              <a:rPr lang="en-BG" dirty="0"/>
              <a:t>„Но за да можем да кажем </a:t>
            </a:r>
            <a:r>
              <a:rPr lang="en-BG" i="1" dirty="0"/>
              <a:t>Continue</a:t>
            </a:r>
            <a:r>
              <a:rPr lang="en-BG" dirty="0"/>
              <a:t>, </a:t>
            </a:r>
            <a:r>
              <a:rPr lang="en-BG" i="1" dirty="0"/>
              <a:t>Hold</a:t>
            </a:r>
            <a:r>
              <a:rPr lang="en-BG" dirty="0"/>
              <a:t> или </a:t>
            </a:r>
            <a:r>
              <a:rPr lang="en-BG" i="1" dirty="0"/>
              <a:t>Rollback</a:t>
            </a:r>
            <a:r>
              <a:rPr lang="en-BG" dirty="0"/>
              <a:t>, трябваше да знаем какво реално се случва с новата платформа.“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BG" dirty="0"/>
          </a:p>
          <a:p>
            <a:pPr marL="158750" indent="0"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BG" dirty="0"/>
              <a:t>При такъв тип миграция monitoring-ът не е просто нещо, което имаме за production. Той е част от самата стратегия за миграция</a:t>
            </a:r>
            <a:endParaRPr lang="bg-BG" dirty="0"/>
          </a:p>
          <a:p>
            <a:pPr marL="158750" indent="0">
              <a:buNone/>
            </a:pPr>
            <a:endParaRPr lang="bg-BG" dirty="0"/>
          </a:p>
          <a:p>
            <a:pPr marL="158750" indent="0">
              <a:buNone/>
            </a:pPr>
            <a:endParaRPr lang="bg-BG" dirty="0"/>
          </a:p>
          <a:p>
            <a:pPr marL="158750" indent="0">
              <a:buNone/>
            </a:pPr>
            <a:r>
              <a:rPr lang="en-BG" dirty="0"/>
              <a:t>Гледахме metrics — error rates, latency, throughput и други ключови показател</a:t>
            </a:r>
            <a:endParaRPr lang="bg-BG" dirty="0"/>
          </a:p>
          <a:p>
            <a:pPr marL="158750" indent="0">
              <a:buNone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„Traces ни помагаха да проследим проблема през различните services и dependencies.“</a:t>
            </a:r>
          </a:p>
          <a:p>
            <a:pPr marL="158750" indent="0">
              <a:buNone/>
            </a:pPr>
            <a:endParaRPr lang="bg-BG" dirty="0"/>
          </a:p>
          <a:p>
            <a:pPr marL="158750" indent="0">
              <a:buNone/>
            </a:pPr>
            <a:r>
              <a:rPr lang="en-BG" dirty="0"/>
              <a:t>Но техническите metrics не бяха достатъчни. Гледахме и business signals — защото </a:t>
            </a:r>
            <a:r>
              <a:rPr lang="en-US" dirty="0"/>
              <a:t>health check-</a:t>
            </a:r>
            <a:r>
              <a:rPr lang="bg-BG" dirty="0" err="1"/>
              <a:t>овете</a:t>
            </a:r>
            <a:r>
              <a:rPr lang="bg-BG" dirty="0"/>
              <a:t> да са перфектни</a:t>
            </a:r>
            <a:r>
              <a:rPr lang="en-BG" dirty="0"/>
              <a:t>, </a:t>
            </a:r>
            <a:r>
              <a:rPr lang="bg-BG" dirty="0"/>
              <a:t>но</a:t>
            </a:r>
            <a:r>
              <a:rPr lang="en-BG" dirty="0"/>
              <a:t> бизнесът </a:t>
            </a:r>
            <a:r>
              <a:rPr lang="bg-BG" dirty="0"/>
              <a:t>и бизнес логиката да не работят</a:t>
            </a:r>
          </a:p>
          <a:p>
            <a:pPr marL="158750" indent="0">
              <a:buNone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„Всичко това се събираше в едно решение: Continue</a:t>
            </a:r>
            <a:r>
              <a:rPr lang="bg-BG" dirty="0"/>
              <a:t>(Дали да продължим да увеличаваме трафика)</a:t>
            </a:r>
            <a:r>
              <a:rPr lang="en-BG" dirty="0"/>
              <a:t>, Hold</a:t>
            </a:r>
            <a:r>
              <a:rPr lang="bg-BG" dirty="0"/>
              <a:t>(дали да задържим)</a:t>
            </a:r>
            <a:r>
              <a:rPr lang="en-BG" dirty="0"/>
              <a:t> или Rollback</a:t>
            </a:r>
            <a:r>
              <a:rPr lang="bg-BG" dirty="0"/>
              <a:t>(връщаме</a:t>
            </a:r>
            <a:r>
              <a:rPr lang="en-BG" dirty="0"/>
              <a:t>.“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„Можеш да имаш най-добрия rollout plan на света. Ако не можеш да видиш дали новата версия се държи различно, всъщност просто гадаеш</a:t>
            </a:r>
            <a:r>
              <a:rPr lang="bg-BG" dirty="0"/>
              <a:t> и разчиташ на късмет.. А ние работим в сфера известна с това, че всичко е точна наука… не както някой </a:t>
            </a:r>
            <a:r>
              <a:rPr lang="en-US" dirty="0"/>
              <a:t>CTO-</a:t>
            </a:r>
            <a:r>
              <a:rPr lang="bg-BG" dirty="0"/>
              <a:t>та казват, че слагаме аромат на магия в/у кода… Това са глупости </a:t>
            </a:r>
            <a:r>
              <a:rPr lang="en-US" dirty="0"/>
              <a:t>:D </a:t>
            </a:r>
            <a:r>
              <a:rPr lang="en-BG" dirty="0"/>
              <a:t>.“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br>
              <a:rPr lang="en-US" dirty="0"/>
            </a:br>
            <a:r>
              <a:rPr lang="bg-BG" dirty="0"/>
              <a:t>И както споменах </a:t>
            </a:r>
            <a:r>
              <a:rPr lang="en-US" dirty="0"/>
              <a:t>rollback </a:t>
            </a:r>
            <a:r>
              <a:rPr lang="bg-BG" dirty="0"/>
              <a:t>време е да ви разкажа и нашия </a:t>
            </a:r>
            <a:r>
              <a:rPr lang="en-US" dirty="0"/>
              <a:t>rollback plan, a </a:t>
            </a:r>
            <a:r>
              <a:rPr lang="bg-BG" dirty="0"/>
              <a:t>и </a:t>
            </a:r>
            <a:r>
              <a:rPr lang="bg-BG" dirty="0" err="1"/>
              <a:t>изпълниение</a:t>
            </a:r>
            <a:r>
              <a:rPr lang="bg-BG" dirty="0"/>
              <a:t> ---- </a:t>
            </a:r>
            <a:r>
              <a:rPr lang="en-US" dirty="0"/>
              <a:t>next slide ---</a:t>
            </a:r>
            <a:br>
              <a:rPr lang="en-US" dirty="0"/>
            </a:br>
            <a:endParaRPr lang="en-BG" dirty="0"/>
          </a:p>
          <a:p>
            <a:pPr marL="158750" indent="0"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„До този момент говорихме за процеса — как подготвихме системата, как тествахме и как постепенно увеличавахме traffic-а.“</a:t>
            </a:r>
          </a:p>
          <a:p>
            <a:pPr marL="158750" indent="0">
              <a:buNone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„Но </a:t>
            </a:r>
            <a:r>
              <a:rPr lang="bg-BG" dirty="0"/>
              <a:t>въпреки добрата подготовка и </a:t>
            </a:r>
            <a:r>
              <a:rPr lang="en-US" dirty="0"/>
              <a:t>seniority-</a:t>
            </a:r>
            <a:r>
              <a:rPr lang="bg-BG" dirty="0"/>
              <a:t>то на екипа </a:t>
            </a:r>
            <a:r>
              <a:rPr lang="en-BG" dirty="0"/>
              <a:t>при такава миграция винаги има неща, които не можеш да предвидиш напълно.“</a:t>
            </a:r>
          </a:p>
          <a:p>
            <a:pPr marL="158750" indent="0">
              <a:buNone/>
            </a:pPr>
            <a:endParaRPr lang="bg-BG" dirty="0"/>
          </a:p>
          <a:p>
            <a:r>
              <a:rPr lang="en-BG" dirty="0"/>
              <a:t>При нас най-трудните проблеми се появиха именно между това, което документацията казваше, че е compatible, и това, което системата реално правеше</a:t>
            </a:r>
            <a:br>
              <a:rPr lang="bg-BG" dirty="0"/>
            </a:br>
            <a:br>
              <a:rPr lang="bg-BG" dirty="0"/>
            </a:br>
            <a:r>
              <a:rPr lang="en-BG" dirty="0"/>
              <a:t>„Първият клас проблеми бяха dependency-тата.“</a:t>
            </a:r>
          </a:p>
          <a:p>
            <a:r>
              <a:rPr lang="en-BG" dirty="0"/>
              <a:t>„При upgrade на Java и JBoss не сменяш само две версии. Имаш огромно dependency graph и много от dependencies-те са свързани помежду си.“</a:t>
            </a:r>
          </a:p>
          <a:p>
            <a:br>
              <a:rPr lang="bg-BG" dirty="0"/>
            </a:br>
            <a:r>
              <a:rPr lang="en-BG" dirty="0"/>
              <a:t>„Например преминаването от PicketBox към Elytron не беше просто да сменим една dependency. Променя се security model-ът и трябваше да проверим как това се отразява на цялата платформа.“</a:t>
            </a:r>
          </a:p>
          <a:p>
            <a:br>
              <a:rPr lang="en-BG" dirty="0"/>
            </a:br>
            <a:endParaRPr lang="en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br>
              <a:rPr lang="bg-BG" dirty="0"/>
            </a:br>
            <a:r>
              <a:rPr lang="en-BG" dirty="0"/>
              <a:t>„Втората категория беше behavioral differences.“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br>
              <a:rPr lang="bg-BG" dirty="0"/>
            </a:br>
            <a:r>
              <a:rPr lang="en-BG" dirty="0"/>
              <a:t>„Имахме например HTTP behavior, който се промени след JBoss upgrade.“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„При JBoss 7 определени responses не идваха с Content-Length. След upgrade-а JBoss 8 започна да го добавя.“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br>
              <a:rPr lang="bg-BG" dirty="0"/>
            </a:br>
            <a:r>
              <a:rPr lang="en-BG" dirty="0"/>
              <a:t>„На пръв поглед това е напълно нормално HTTP поведение. Но за един от клиентите ни това се оказа breaking change.“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br>
              <a:rPr lang="bg-BG" dirty="0"/>
            </a:br>
            <a:br>
              <a:rPr lang="bg-BG" dirty="0"/>
            </a:br>
            <a:r>
              <a:rPr lang="en-BG" dirty="0"/>
              <a:t>„И третият клас проблеми са тези, които просто няма как да симулираш напълно извън production.“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br>
              <a:rPr lang="bg-BG" dirty="0"/>
            </a:br>
            <a:r>
              <a:rPr lang="en-BG" dirty="0"/>
              <a:t>„Topology, реалният traffic pattern, timing, натоварването и взаимодействието между всички компоненти.“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BG" dirty="0"/>
              <a:t>„Нещо може да работи прекрасно с 5% traffic и да се държи различно при 50%.“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r>
              <a:rPr lang="en-BG" b="1" dirty="0"/>
              <a:t>„Урокът беше колко бързо можем да ги локализираме, ограничим и ако трябва — да rollback-нем.“</a:t>
            </a:r>
            <a:endParaRPr lang="en-BG" dirty="0"/>
          </a:p>
          <a:p>
            <a:r>
              <a:rPr lang="en-BG" dirty="0"/>
              <a:t>И това директно те води към следващия:</a:t>
            </a:r>
          </a:p>
          <a:p>
            <a:r>
              <a:rPr lang="en-BG" dirty="0"/>
              <a:t>„И точно затова rollback-ът не можеше да бъде някакъв emergency script, който пазим някъде.“</a:t>
            </a:r>
          </a:p>
          <a:p>
            <a:r>
              <a:rPr lang="en-BG" b="1" dirty="0"/>
              <a:t>„Трябваше да бъде част от самия дизайн на миграцията.“</a:t>
            </a:r>
            <a:endParaRPr lang="en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BG" dirty="0"/>
          </a:p>
          <a:p>
            <a:pPr marL="158750" indent="0"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bg-BG" b="1" dirty="0"/>
              <a:t>Първо както е и заглавието на слайда – това не е просто </a:t>
            </a:r>
            <a:r>
              <a:rPr lang="bg-BG" b="1" dirty="0" err="1"/>
              <a:t>рол</a:t>
            </a:r>
            <a:r>
              <a:rPr lang="bg-BG" b="1" dirty="0"/>
              <a:t> бек, а ние същност сме го заложили в дизайна на целия ъпгрейд</a:t>
            </a:r>
            <a:br>
              <a:rPr lang="en-BG" b="1" dirty="0"/>
            </a:br>
            <a:br>
              <a:rPr lang="en-BG" b="1" dirty="0"/>
            </a:br>
            <a:r>
              <a:rPr lang="en-BG" b="1" dirty="0"/>
              <a:t>„Затова следващият въпрос беше не </a:t>
            </a:r>
            <a:r>
              <a:rPr lang="en-BG" b="1" i="1" dirty="0"/>
              <a:t>дали</a:t>
            </a:r>
            <a:r>
              <a:rPr lang="en-BG" b="1" dirty="0"/>
              <a:t> можем да rollback-нем, а </a:t>
            </a:r>
            <a:r>
              <a:rPr lang="en-BG" b="1" i="1" dirty="0"/>
              <a:t>колко лесно можем да го направим</a:t>
            </a:r>
            <a:r>
              <a:rPr lang="en-BG" b="1" dirty="0"/>
              <a:t>.“</a:t>
            </a:r>
            <a:r>
              <a:rPr lang="bg-BG" b="1" dirty="0"/>
              <a:t> </a:t>
            </a:r>
            <a:br>
              <a:rPr lang="bg-BG" b="1" dirty="0"/>
            </a:br>
            <a:br>
              <a:rPr lang="bg-BG" b="1" dirty="0"/>
            </a:br>
            <a:r>
              <a:rPr lang="en-BG" dirty="0"/>
              <a:t>„Още преди да започнем да прехвърляме production traffic, трябваше да сме сигурни, че можем да се върнем назад.“</a:t>
            </a:r>
            <a:br>
              <a:rPr lang="bg-BG" dirty="0"/>
            </a:br>
            <a:br>
              <a:rPr lang="bg-BG" dirty="0"/>
            </a:br>
            <a:r>
              <a:rPr lang="bg-BG" dirty="0"/>
              <a:t>същност ние бяхме създали реплики на монолита и цялата еко система около него, като под реплика не разбирайте, че базата също е била репликирана – всичко което можеше да се направи да работи в двете посоки го бяхме направили да работи за да не спрем работа на монолита дори за секунди.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bg-BG" dirty="0"/>
              <a:t>И много важно разбира се </a:t>
            </a:r>
            <a:r>
              <a:rPr lang="en-US" dirty="0"/>
              <a:t>rollback plan-a </a:t>
            </a:r>
            <a:r>
              <a:rPr lang="bg-BG" dirty="0"/>
              <a:t>беше изцяло </a:t>
            </a:r>
            <a:r>
              <a:rPr lang="bg-BG" dirty="0" err="1"/>
              <a:t>изтестван</a:t>
            </a:r>
            <a:r>
              <a:rPr lang="bg-BG" dirty="0"/>
              <a:t> на ниски среди във всичките му сценарии така че да сме сигурни че в </a:t>
            </a:r>
            <a:r>
              <a:rPr lang="en-US" dirty="0"/>
              <a:t>production </a:t>
            </a:r>
            <a:r>
              <a:rPr lang="bg-BG" dirty="0"/>
              <a:t>няма какво да ни притесни дори за кратко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indent="0"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BG" dirty="0"/>
              <a:t>„След като имахме rollback path, observability и постепенно увеличавахме traffic-а, в един момент вече нямаше нужда от голям ‘big bang’ cutover.“</a:t>
            </a:r>
          </a:p>
          <a:p>
            <a:endParaRPr lang="bg-BG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BG" b="1" dirty="0"/>
              <a:t>„Последната стъпка трябваше да бъде най-скучната.“</a:t>
            </a:r>
            <a:endParaRPr lang="en-BG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BG" dirty="0"/>
              <a:t>„Постепенно стигнахме до 100% production traffic на новата платформа — Java 21 и JBoss EAP 8.“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BG" dirty="0"/>
              <a:t>„Старата платформа вече не беше active production path. Но не я махнахме веднага.“</a:t>
            </a:r>
          </a:p>
          <a:p>
            <a:r>
              <a:rPr lang="en-BG" b="1" dirty="0"/>
              <a:t>„Standby first. Retired later.“</a:t>
            </a:r>
            <a:endParaRPr lang="en-BG" dirty="0"/>
          </a:p>
          <a:p>
            <a:r>
              <a:rPr lang="en-BG" dirty="0"/>
              <a:t>„Оставихме стария вариант като safety net, докато натрупаме достатъчно confidence, че новата платформа е стабилна.“</a:t>
            </a:r>
            <a:r>
              <a:rPr lang="bg-BG" dirty="0"/>
              <a:t> – Даже сме прекалили с оставянето на този </a:t>
            </a:r>
            <a:r>
              <a:rPr lang="en-US" dirty="0"/>
              <a:t>safety net </a:t>
            </a:r>
            <a:r>
              <a:rPr lang="bg-BG" dirty="0"/>
              <a:t>тъй като все още чистим останал </a:t>
            </a:r>
            <a:r>
              <a:rPr lang="en-US" dirty="0"/>
              <a:t>safety net </a:t>
            </a:r>
            <a:r>
              <a:rPr lang="bg-BG" dirty="0"/>
              <a:t>от тогава. Елвис ако гледа или слуша на запис – БЛАГОДАРЯ приятел!</a:t>
            </a:r>
          </a:p>
          <a:p>
            <a:endParaRPr lang="bg-BG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BG" b="1" dirty="0"/>
              <a:t>„Ако последната стъпка на една голяма production миграция изглежда драматична — вероятно си оставил твърде много риск за последната стъпка.“</a:t>
            </a:r>
            <a:endParaRPr lang="en-BG" dirty="0"/>
          </a:p>
          <a:p>
            <a:br>
              <a:rPr lang="bg-BG" dirty="0"/>
            </a:br>
            <a:r>
              <a:rPr lang="bg-BG" dirty="0"/>
              <a:t>При нас както споменах – тази стъпка беше скучна ! И ако ще правите подобен тип миграция със сигурност  това трябва да </a:t>
            </a:r>
            <a:r>
              <a:rPr lang="en-US" dirty="0"/>
              <a:t>expected behavior </a:t>
            </a:r>
            <a:r>
              <a:rPr lang="bg-BG" dirty="0"/>
              <a:t>да ви е скучно накрая </a:t>
            </a:r>
            <a:r>
              <a:rPr lang="bg-BG" dirty="0">
                <a:sym typeface="Wingdings" pitchFamily="2" charset="2"/>
              </a:rPr>
              <a:t> </a:t>
            </a:r>
            <a:br>
              <a:rPr lang="bg-BG" dirty="0">
                <a:sym typeface="Wingdings" pitchFamily="2" charset="2"/>
              </a:rPr>
            </a:br>
            <a:r>
              <a:rPr lang="bg-BG" dirty="0">
                <a:sym typeface="Wingdings" pitchFamily="2" charset="2"/>
              </a:rPr>
              <a:t>Евентуално да направите един купон с екипа и завършек в студентски град за да не е толкова скучно </a:t>
            </a:r>
            <a:r>
              <a:rPr lang="en-US" dirty="0">
                <a:sym typeface="Wingdings" pitchFamily="2" charset="2"/>
              </a:rPr>
              <a:t>:D </a:t>
            </a:r>
          </a:p>
          <a:p>
            <a:endParaRPr lang="en-US" dirty="0">
              <a:sym typeface="Wingdings" pitchFamily="2" charset="2"/>
            </a:endParaRPr>
          </a:p>
          <a:p>
            <a:endParaRPr lang="en-BG"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b="1" dirty="0"/>
              <a:t>Като за финал след успешната миграция ние си направихме списък с какво научихме какво можем да направим по-добре, а аз дори ще ви разкажа в два слайда какво научихме и как бихме го направили днес</a:t>
            </a:r>
            <a:br>
              <a:rPr lang="bg-BG" b="1" dirty="0"/>
            </a:br>
            <a:r>
              <a:rPr lang="bg-BG" b="1" dirty="0"/>
              <a:t>Но преди това искам само да спомена, че  поглеждайки </a:t>
            </a:r>
            <a:r>
              <a:rPr lang="en-BG" b="1" dirty="0"/>
              <a:t>назад, най-важното от тази миграция не е конкретната Java версия или конкретният JBoss upgrade.“</a:t>
            </a:r>
            <a:endParaRPr lang="en-BG" dirty="0"/>
          </a:p>
          <a:p>
            <a:r>
              <a:rPr lang="en-BG" dirty="0"/>
              <a:t>„По-важен беше начинът, по който управлявахме </a:t>
            </a:r>
            <a:r>
              <a:rPr lang="bg-BG" dirty="0"/>
              <a:t>процеса</a:t>
            </a:r>
            <a:r>
              <a:rPr lang="en-BG" dirty="0"/>
              <a:t>.“</a:t>
            </a:r>
          </a:p>
          <a:p>
            <a:r>
              <a:rPr lang="bg-BG" dirty="0"/>
              <a:t>И за това съм </a:t>
            </a:r>
            <a:r>
              <a:rPr lang="bg-BG" dirty="0" err="1"/>
              <a:t>съмъризирал</a:t>
            </a:r>
            <a:r>
              <a:rPr lang="bg-BG" dirty="0"/>
              <a:t> 5 от важните точки научени от нас при изпълнението на процеса</a:t>
            </a:r>
            <a:br>
              <a:rPr lang="bg-BG" dirty="0"/>
            </a:br>
            <a:br>
              <a:rPr lang="bg-BG" dirty="0"/>
            </a:br>
            <a:r>
              <a:rPr lang="bg-BG" dirty="0"/>
              <a:t>1- </a:t>
            </a:r>
            <a:r>
              <a:rPr lang="en-BG" dirty="0"/>
              <a:t>„Първото е — намалявайте броя на неизвестните.“</a:t>
            </a:r>
          </a:p>
          <a:p>
            <a:r>
              <a:rPr lang="en-BG" dirty="0"/>
              <a:t>„При нас затова Java 17 беше stepping stone. Не искахме едновременно да решаваме всички възможни проблеми с Java 21, JBoss, dependencies и production traffic.“</a:t>
            </a:r>
          </a:p>
          <a:p>
            <a:r>
              <a:rPr lang="en-BG" dirty="0"/>
              <a:t>„Разделихме риска на по-малки части.“</a:t>
            </a:r>
          </a:p>
          <a:p>
            <a:endParaRPr lang="bg-BG" dirty="0"/>
          </a:p>
          <a:p>
            <a:r>
              <a:rPr lang="en-BG" b="1" dirty="0"/>
              <a:t>02 — BUILD IN PARALLEL</a:t>
            </a:r>
          </a:p>
          <a:p>
            <a:r>
              <a:rPr lang="en-BG" dirty="0"/>
              <a:t>„Второто — когато е възможно, изграждайте новия път паралелно със стария.“</a:t>
            </a:r>
          </a:p>
          <a:p>
            <a:r>
              <a:rPr lang="en-BG" dirty="0"/>
              <a:t>„Старият production path остана available, докато новият набираше confidence.“</a:t>
            </a:r>
          </a:p>
          <a:p>
            <a:r>
              <a:rPr lang="en-BG" dirty="0"/>
              <a:t>Тук можеш да се вържеш с rollback-а:</a:t>
            </a:r>
          </a:p>
          <a:p>
            <a:r>
              <a:rPr lang="en-BG" dirty="0"/>
              <a:t>„Това ни даде нещо много ценно — възможност да се върнем към known-good state.“</a:t>
            </a:r>
            <a:br>
              <a:rPr lang="bg-BG" dirty="0"/>
            </a:br>
            <a:br>
              <a:rPr lang="bg-BG" dirty="0"/>
            </a:br>
            <a:r>
              <a:rPr lang="en-BG" b="1" dirty="0"/>
              <a:t>03 — OBSERVE BEFORE TRAFFIC</a:t>
            </a:r>
          </a:p>
          <a:p>
            <a:r>
              <a:rPr lang="en-BG" dirty="0"/>
              <a:t>„Третото — observability трябва да е готова преди да пуснете traffic.“</a:t>
            </a:r>
          </a:p>
          <a:p>
            <a:r>
              <a:rPr lang="en-BG" dirty="0"/>
              <a:t>„Няма как да направите progressive rollout, ако нямате достатъчно добър сигнал дали новата версия е по-добра, същата или проблемна.“</a:t>
            </a:r>
          </a:p>
          <a:p>
            <a:br>
              <a:rPr lang="bg-BG" dirty="0"/>
            </a:br>
            <a:br>
              <a:rPr lang="bg-BG" dirty="0"/>
            </a:br>
            <a:r>
              <a:rPr lang="en-BG" b="1" dirty="0"/>
              <a:t>04 — DESIGN FOR REVERSIBILITY</a:t>
            </a:r>
          </a:p>
          <a:p>
            <a:r>
              <a:rPr lang="en-BG" dirty="0"/>
              <a:t>„Четвъртото — rollback не трябва да бъде emergency plan.“</a:t>
            </a:r>
          </a:p>
          <a:p>
            <a:r>
              <a:rPr lang="en-BG" b="1" dirty="0"/>
              <a:t>„Той трябва да бъде архитектурна capability.“</a:t>
            </a:r>
            <a:endParaRPr lang="en-BG" dirty="0"/>
          </a:p>
          <a:p>
            <a:r>
              <a:rPr lang="en-BG" dirty="0"/>
              <a:t>Тук бих спрял за секунда, защото това е силна реплика.</a:t>
            </a:r>
          </a:p>
          <a:p>
            <a:br>
              <a:rPr lang="bg-BG" dirty="0"/>
            </a:br>
            <a:r>
              <a:rPr lang="en-BG" b="1" dirty="0"/>
              <a:t>05 — EARN CONFIDENCE</a:t>
            </a:r>
          </a:p>
          <a:p>
            <a:r>
              <a:rPr lang="en-BG" dirty="0"/>
              <a:t>„И последното — confidence не се декларира. Той се печели.“</a:t>
            </a:r>
          </a:p>
          <a:p>
            <a:r>
              <a:rPr lang="en-BG" dirty="0"/>
              <a:t>„Не казваме: </a:t>
            </a:r>
            <a:r>
              <a:rPr lang="en-BG" i="1" dirty="0"/>
              <a:t>изглежда добре, хайде на 100%</a:t>
            </a:r>
            <a:r>
              <a:rPr lang="en-BG" dirty="0"/>
              <a:t>.“</a:t>
            </a:r>
          </a:p>
          <a:p>
            <a:r>
              <a:rPr lang="en-BG" dirty="0"/>
              <a:t>„Казваме: </a:t>
            </a:r>
            <a:r>
              <a:rPr lang="en-BG" i="1" dirty="0"/>
              <a:t>имаме достатъчно evidence, за да преминем към следващото ниво</a:t>
            </a:r>
            <a:r>
              <a:rPr lang="en-BG" dirty="0"/>
              <a:t>.“</a:t>
            </a:r>
          </a:p>
          <a:p>
            <a:br>
              <a:rPr lang="bg-BG" dirty="0"/>
            </a:br>
            <a:br>
              <a:rPr lang="bg-BG" dirty="0"/>
            </a:br>
            <a:r>
              <a:rPr lang="bg-BG" dirty="0"/>
              <a:t>и след този импровизиран списък на научените неща през процеса, а надявам се и на присъстващите на презентацията има един много интересен въпрос ---</a:t>
            </a:r>
            <a:r>
              <a:rPr lang="en-US" dirty="0"/>
              <a:t>next slide---</a:t>
            </a:r>
            <a:endParaRPr lang="en-BG"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Как ще го направим днес!?</a:t>
            </a:r>
          </a:p>
          <a:p>
            <a:endParaRPr lang="bg-BG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BG" dirty="0"/>
              <a:t>„Нашата миграция приключи през 2025-а. Тогава AI вече съществуваше, но не беше на нивото, на което е днес.“</a:t>
            </a:r>
          </a:p>
          <a:p>
            <a:r>
              <a:rPr lang="en-BG" dirty="0"/>
              <a:t>Тогава голяма част от dependency analysis-а, търсенето на compatibility проблеми и diagnosis-а се</a:t>
            </a:r>
            <a:r>
              <a:rPr lang="bg-BG" dirty="0"/>
              <a:t> правеха с </a:t>
            </a:r>
            <a:r>
              <a:rPr lang="en-US" dirty="0"/>
              <a:t>ChatGPT </a:t>
            </a:r>
            <a:r>
              <a:rPr lang="bg-BG" dirty="0"/>
              <a:t>и не толкова развит модел, ако не се лъжа 4.0 точно беше </a:t>
            </a:r>
            <a:r>
              <a:rPr lang="bg-BG" dirty="0" err="1"/>
              <a:t>излязал</a:t>
            </a:r>
            <a:r>
              <a:rPr lang="bg-BG" dirty="0"/>
              <a:t> – аз лично го ползвах да ми помага с документацията свързана с </a:t>
            </a:r>
            <a:r>
              <a:rPr lang="en-US" dirty="0" err="1"/>
              <a:t>Jboss</a:t>
            </a:r>
            <a:r>
              <a:rPr lang="en-US" dirty="0"/>
              <a:t>-a </a:t>
            </a:r>
          </a:p>
          <a:p>
            <a:endParaRPr lang="en-US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BG" dirty="0"/>
              <a:t>„Днес бихме могли да дадем много от тази работа на AI като първа линия.“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bg-BG" dirty="0"/>
              <a:t>Като бих добавил, че вече </a:t>
            </a:r>
            <a:r>
              <a:rPr lang="en-BG" dirty="0"/>
              <a:t>IBM </a:t>
            </a:r>
            <a:r>
              <a:rPr lang="bg-BG" dirty="0"/>
              <a:t>и </a:t>
            </a:r>
            <a:r>
              <a:rPr lang="en-BG" dirty="0"/>
              <a:t>Microsoft </a:t>
            </a:r>
            <a:r>
              <a:rPr lang="bg-BG" dirty="0"/>
              <a:t>продават готови </a:t>
            </a:r>
            <a:r>
              <a:rPr lang="en-US" dirty="0"/>
              <a:t>solution-</a:t>
            </a:r>
            <a:r>
              <a:rPr lang="bg-BG" dirty="0"/>
              <a:t>и като част от развитието им на </a:t>
            </a:r>
            <a:r>
              <a:rPr lang="en-US" dirty="0"/>
              <a:t>AI </a:t>
            </a:r>
            <a:r>
              <a:rPr lang="bg-BG" dirty="0"/>
              <a:t>– специално за ъпгрейд на </a:t>
            </a:r>
            <a:r>
              <a:rPr lang="bg-BG" dirty="0" err="1"/>
              <a:t>легаси</a:t>
            </a:r>
            <a:r>
              <a:rPr lang="bg-BG" dirty="0"/>
              <a:t> </a:t>
            </a:r>
            <a:r>
              <a:rPr lang="bg-BG" dirty="0" err="1"/>
              <a:t>апликейшъни</a:t>
            </a:r>
            <a:r>
              <a:rPr lang="bg-BG" dirty="0"/>
              <a:t>. Аз лично бях на няколко </a:t>
            </a:r>
            <a:r>
              <a:rPr lang="en-US" dirty="0"/>
              <a:t>workshop-a </a:t>
            </a:r>
            <a:r>
              <a:rPr lang="en-US" dirty="0" err="1"/>
              <a:t>п</a:t>
            </a:r>
            <a:r>
              <a:rPr lang="bg-BG" dirty="0"/>
              <a:t>о темата и определено се справят добре : Анализират </a:t>
            </a:r>
            <a:r>
              <a:rPr lang="bg-BG" dirty="0" err="1"/>
              <a:t>депендънсита</a:t>
            </a:r>
            <a:r>
              <a:rPr lang="bg-BG" dirty="0"/>
              <a:t>, предлагат добър </a:t>
            </a:r>
            <a:r>
              <a:rPr lang="en-US" dirty="0"/>
              <a:t>migration path </a:t>
            </a:r>
            <a:r>
              <a:rPr lang="bg-BG" dirty="0"/>
              <a:t>анализират много по-добре </a:t>
            </a:r>
            <a:r>
              <a:rPr lang="en-US" dirty="0"/>
              <a:t>stack trace-a </a:t>
            </a:r>
            <a:r>
              <a:rPr lang="bg-BG" dirty="0"/>
              <a:t>и като цяло мониторинга </a:t>
            </a:r>
            <a:br>
              <a:rPr lang="bg-BG" dirty="0"/>
            </a:br>
            <a:r>
              <a:rPr lang="bg-BG" dirty="0"/>
              <a:t>Сигурен съм, че процеса ще бъде ускорен и ще направим подобна миграция по-бързо, а и най-вероятно скоро ще знам с по-голяма точност като започнем новата подобна миграция</a:t>
            </a:r>
            <a:br>
              <a:rPr lang="bg-BG" dirty="0"/>
            </a:br>
            <a:r>
              <a:rPr lang="bg-BG" dirty="0"/>
              <a:t>и </a:t>
            </a:r>
            <a:r>
              <a:rPr lang="bg-BG" dirty="0" err="1"/>
              <a:t>Дев</a:t>
            </a:r>
            <a:r>
              <a:rPr lang="bg-BG" dirty="0"/>
              <a:t> БГ ме поканят отново да разкажа как е минала</a:t>
            </a:r>
            <a:br>
              <a:rPr lang="bg-BG" dirty="0"/>
            </a:br>
            <a:br>
              <a:rPr lang="bg-BG" dirty="0"/>
            </a:br>
            <a:r>
              <a:rPr lang="bg-BG" dirty="0"/>
              <a:t>Но искам да добавя нещо много важно по темата с </a:t>
            </a:r>
            <a:r>
              <a:rPr lang="en-US" dirty="0"/>
              <a:t>AI assisted upgrade-a </a:t>
            </a:r>
            <a:br>
              <a:rPr lang="en-US" dirty="0"/>
            </a:br>
            <a:r>
              <a:rPr lang="bg-BG" dirty="0"/>
              <a:t>Много е важно както ние инженерите така и мениджмънта да гледат на </a:t>
            </a:r>
            <a:r>
              <a:rPr lang="en-US" dirty="0"/>
              <a:t>AI </a:t>
            </a:r>
            <a:r>
              <a:rPr lang="bg-BG" dirty="0"/>
              <a:t>като инструмент спомагащ за вдигане на КПД на инженера</a:t>
            </a:r>
            <a:br>
              <a:rPr lang="bg-BG" dirty="0"/>
            </a:br>
            <a:r>
              <a:rPr lang="bg-BG" dirty="0"/>
              <a:t>защото бях на една конференция тази година в Кьолн – където разказаха много интересна история за това как напълно за даден продукт в една фирма, напълно са се доверили на </a:t>
            </a:r>
            <a:r>
              <a:rPr lang="en-US" dirty="0"/>
              <a:t>AI</a:t>
            </a:r>
            <a:br>
              <a:rPr lang="en-US" dirty="0"/>
            </a:br>
            <a:r>
              <a:rPr lang="bg-BG" dirty="0"/>
              <a:t>и за няколко месеца всичко е било цветя и рози, но после са удари голям проблем – Проблем наречен </a:t>
            </a:r>
            <a:r>
              <a:rPr lang="en-US" dirty="0"/>
              <a:t>ownership ! </a:t>
            </a:r>
            <a:r>
              <a:rPr lang="bg-BG" dirty="0"/>
              <a:t>Техния продукт не е имал </a:t>
            </a:r>
            <a:r>
              <a:rPr lang="en-US" dirty="0"/>
              <a:t>ownership </a:t>
            </a:r>
            <a:r>
              <a:rPr lang="bg-BG" dirty="0"/>
              <a:t>никой от инженерите не е бил намесен в него и не е искал да поеме отговорност да оправи проблема, те бяха изтрили целия проект и го бяха дали на екип програмисти да го направи изцяло от 0 и по-скоро бяха обявили техния експеримент за неуспешен </a:t>
            </a:r>
            <a:br>
              <a:rPr lang="bg-BG" dirty="0"/>
            </a:br>
            <a:r>
              <a:rPr lang="bg-BG" dirty="0"/>
              <a:t>В този контекст искам да ви кажа, че </a:t>
            </a:r>
            <a:r>
              <a:rPr lang="en-BG" dirty="0"/>
              <a:t>AI може да ускори upgrade-а.</a:t>
            </a:r>
            <a:r>
              <a:rPr lang="bg-BG" dirty="0"/>
              <a:t> – Аз ще съм щастлив, мениджъра ми ще е щастлив, но </a:t>
            </a:r>
            <a:r>
              <a:rPr lang="en-US" dirty="0"/>
              <a:t>AI </a:t>
            </a:r>
            <a:r>
              <a:rPr lang="bg-BG" dirty="0"/>
              <a:t>не може да поеме </a:t>
            </a:r>
            <a:r>
              <a:rPr lang="en-US" dirty="0"/>
              <a:t>ownership </a:t>
            </a:r>
            <a:r>
              <a:rPr lang="en-BG" dirty="0"/>
              <a:t>за production.</a:t>
            </a:r>
            <a:br>
              <a:rPr lang="en-BG" dirty="0"/>
            </a:br>
            <a:r>
              <a:rPr lang="en-BG" dirty="0"/>
              <a:t>Така че докато някой трябва да разбира системата, да взима решения и да стои зад нея, когато нещо се счупи в 3 часа през нощта, този някой ще сме ние. AI не ни взима работата, а скучната ѝ част. Остава ни най-интересното: да мислим, да проектираме и да носим отговорност за това, което правим.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dd5d6240d7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02" name="Google Shape;302;g2dd5d6240d7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Slide">
  <p:cSld name="Headline Slide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6"/>
          <p:cNvSpPr/>
          <p:nvPr/>
        </p:nvSpPr>
        <p:spPr>
          <a:xfrm>
            <a:off x="-125" y="0"/>
            <a:ext cx="12192000" cy="60177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69F1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8;p6"/>
          <p:cNvPicPr preferRelativeResize="0"/>
          <p:nvPr/>
        </p:nvPicPr>
        <p:blipFill rotWithShape="1">
          <a:blip r:embed="rId2">
            <a:alphaModFix/>
          </a:blip>
          <a:srcRect t="6009" b="6008"/>
          <a:stretch/>
        </p:blipFill>
        <p:spPr>
          <a:xfrm>
            <a:off x="0" y="0"/>
            <a:ext cx="12192000" cy="6017701"/>
          </a:xfrm>
          <a:prstGeom prst="rect">
            <a:avLst/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</p:pic>
      <p:sp>
        <p:nvSpPr>
          <p:cNvPr id="9" name="Google Shape;9;p6"/>
          <p:cNvSpPr txBox="1"/>
          <p:nvPr/>
        </p:nvSpPr>
        <p:spPr>
          <a:xfrm>
            <a:off x="1354138" y="3035656"/>
            <a:ext cx="9483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rgbClr val="69F1A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Google Shape;10;p6"/>
          <p:cNvSpPr txBox="1"/>
          <p:nvPr/>
        </p:nvSpPr>
        <p:spPr>
          <a:xfrm>
            <a:off x="1354138" y="4341762"/>
            <a:ext cx="9483600" cy="4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69F1A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Google Shape;11;p6"/>
          <p:cNvSpPr txBox="1"/>
          <p:nvPr/>
        </p:nvSpPr>
        <p:spPr>
          <a:xfrm>
            <a:off x="3189344" y="1823307"/>
            <a:ext cx="3154500" cy="2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69F1A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Google Shape;12;p6"/>
          <p:cNvSpPr txBox="1"/>
          <p:nvPr/>
        </p:nvSpPr>
        <p:spPr>
          <a:xfrm>
            <a:off x="3189396" y="2145049"/>
            <a:ext cx="38736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69F1A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" name="Google Shape;1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8400" y="-5"/>
            <a:ext cx="3518450" cy="192301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6"/>
          <p:cNvSpPr txBox="1">
            <a:spLocks noGrp="1"/>
          </p:cNvSpPr>
          <p:nvPr>
            <p:ph type="body" idx="1"/>
          </p:nvPr>
        </p:nvSpPr>
        <p:spPr>
          <a:xfrm>
            <a:off x="1354138" y="3035656"/>
            <a:ext cx="948372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ontserrat"/>
              <a:buNone/>
              <a:defRPr sz="4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body" idx="2"/>
          </p:nvPr>
        </p:nvSpPr>
        <p:spPr>
          <a:xfrm>
            <a:off x="1354138" y="4341762"/>
            <a:ext cx="9483725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400"/>
              <a:buFont typeface="Montserrat"/>
              <a:buChar char="•"/>
              <a:defRPr sz="24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body" idx="3"/>
          </p:nvPr>
        </p:nvSpPr>
        <p:spPr>
          <a:xfrm>
            <a:off x="3189344" y="1823307"/>
            <a:ext cx="3154362" cy="286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9F1AE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400"/>
              <a:buFont typeface="Montserrat"/>
              <a:buChar char="•"/>
              <a:defRPr sz="24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body" idx="4"/>
          </p:nvPr>
        </p:nvSpPr>
        <p:spPr>
          <a:xfrm>
            <a:off x="3189396" y="2145049"/>
            <a:ext cx="38735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9F1AE"/>
              </a:buClr>
              <a:buSzPts val="1000"/>
              <a:buFont typeface="Montserrat"/>
              <a:buNone/>
              <a:defRPr sz="10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400"/>
              <a:buFont typeface="Montserrat"/>
              <a:buChar char="•"/>
              <a:defRPr sz="24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" name="Google Shape;18;p6"/>
          <p:cNvSpPr>
            <a:spLocks noGrp="1"/>
          </p:cNvSpPr>
          <p:nvPr>
            <p:ph type="pic" idx="5"/>
          </p:nvPr>
        </p:nvSpPr>
        <p:spPr>
          <a:xfrm>
            <a:off x="1382703" y="1344842"/>
            <a:ext cx="1488000" cy="14154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19" name="Google Shape;19;p6"/>
          <p:cNvSpPr txBox="1"/>
          <p:nvPr/>
        </p:nvSpPr>
        <p:spPr>
          <a:xfrm>
            <a:off x="6361363" y="6286875"/>
            <a:ext cx="50490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Следете актуалните обяви за </a:t>
            </a:r>
            <a:r>
              <a:rPr lang="en-US" sz="1300" b="1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IT Management</a:t>
            </a: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" name="Google Shape;2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15062" y="6336300"/>
            <a:ext cx="844209" cy="16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463" y="668325"/>
            <a:ext cx="371475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6"/>
          <p:cNvSpPr txBox="1"/>
          <p:nvPr/>
        </p:nvSpPr>
        <p:spPr>
          <a:xfrm>
            <a:off x="190575" y="6261600"/>
            <a:ext cx="993000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Партньор</a:t>
            </a:r>
            <a:r>
              <a:rPr lang="en-US" sz="1100"/>
              <a:t>и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50800" y="6156905"/>
            <a:ext cx="844225" cy="52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hoto">
  <p:cSld name="Slide with photo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/>
          <p:nvPr/>
        </p:nvSpPr>
        <p:spPr>
          <a:xfrm>
            <a:off x="-125" y="0"/>
            <a:ext cx="12192000" cy="60177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69F1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Google Shape;45;p7"/>
          <p:cNvPicPr preferRelativeResize="0"/>
          <p:nvPr/>
        </p:nvPicPr>
        <p:blipFill rotWithShape="1">
          <a:blip r:embed="rId2">
            <a:alphaModFix/>
          </a:blip>
          <a:srcRect t="6009" b="6008"/>
          <a:stretch/>
        </p:blipFill>
        <p:spPr>
          <a:xfrm>
            <a:off x="0" y="0"/>
            <a:ext cx="12192000" cy="6017701"/>
          </a:xfrm>
          <a:prstGeom prst="rect">
            <a:avLst/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</p:pic>
      <p:pic>
        <p:nvPicPr>
          <p:cNvPr id="46" name="Google Shape;4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8400" y="-5"/>
            <a:ext cx="3518450" cy="192301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/>
          <p:nvPr/>
        </p:nvSpPr>
        <p:spPr>
          <a:xfrm>
            <a:off x="7516742" y="604325"/>
            <a:ext cx="4080966" cy="5031088"/>
          </a:xfrm>
          <a:prstGeom prst="roundRect">
            <a:avLst>
              <a:gd name="adj" fmla="val 6315"/>
            </a:avLst>
          </a:prstGeom>
          <a:solidFill>
            <a:schemeClr val="lt1"/>
          </a:solidFill>
          <a:ln>
            <a:noFill/>
          </a:ln>
          <a:effectLst>
            <a:outerShdw blurRad="1130300" dist="279400" dir="54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1360557" y="1459724"/>
            <a:ext cx="459806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ontserrat"/>
              <a:buNone/>
              <a:defRPr sz="4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1354139" y="4042172"/>
            <a:ext cx="3772008" cy="585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Char char="•"/>
              <a:defRPr sz="2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>
            <a:spLocks noGrp="1"/>
          </p:cNvSpPr>
          <p:nvPr>
            <p:ph type="pic" idx="3"/>
          </p:nvPr>
        </p:nvSpPr>
        <p:spPr>
          <a:xfrm>
            <a:off x="7602934" y="685682"/>
            <a:ext cx="3901732" cy="4840475"/>
          </a:xfrm>
          <a:prstGeom prst="roundRect">
            <a:avLst>
              <a:gd name="adj" fmla="val 5494"/>
            </a:avLst>
          </a:prstGeom>
          <a:noFill/>
          <a:ln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51" name="Google Shape;51;p7"/>
          <p:cNvSpPr txBox="1"/>
          <p:nvPr/>
        </p:nvSpPr>
        <p:spPr>
          <a:xfrm>
            <a:off x="6361363" y="6286875"/>
            <a:ext cx="50490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Следете актуалните обяви за </a:t>
            </a:r>
            <a:r>
              <a:rPr lang="en-US" sz="1300" b="1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IT Management</a:t>
            </a: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" name="Google Shape;5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15062" y="6336300"/>
            <a:ext cx="844209" cy="16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463" y="668325"/>
            <a:ext cx="371475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7"/>
          <p:cNvSpPr txBox="1"/>
          <p:nvPr/>
        </p:nvSpPr>
        <p:spPr>
          <a:xfrm>
            <a:off x="190575" y="6261600"/>
            <a:ext cx="993000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Партньор</a:t>
            </a:r>
            <a:r>
              <a:rPr lang="en-US" sz="1100"/>
              <a:t>и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50800" y="6156905"/>
            <a:ext cx="844225" cy="52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hoto 1">
  <p:cSld name="Slide with photo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dd5d6240d7_1_50"/>
          <p:cNvSpPr/>
          <p:nvPr/>
        </p:nvSpPr>
        <p:spPr>
          <a:xfrm>
            <a:off x="-125" y="0"/>
            <a:ext cx="12192000" cy="60177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69F1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g2dd5d6240d7_1_50"/>
          <p:cNvPicPr preferRelativeResize="0"/>
          <p:nvPr/>
        </p:nvPicPr>
        <p:blipFill rotWithShape="1">
          <a:blip r:embed="rId2">
            <a:alphaModFix/>
          </a:blip>
          <a:srcRect t="6009" b="6008"/>
          <a:stretch/>
        </p:blipFill>
        <p:spPr>
          <a:xfrm>
            <a:off x="0" y="0"/>
            <a:ext cx="12192000" cy="6017701"/>
          </a:xfrm>
          <a:prstGeom prst="rect">
            <a:avLst/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</p:pic>
      <p:pic>
        <p:nvPicPr>
          <p:cNvPr id="59" name="Google Shape;59;g2dd5d6240d7_1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8400" y="-5"/>
            <a:ext cx="3518450" cy="192301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2dd5d6240d7_1_50"/>
          <p:cNvSpPr/>
          <p:nvPr/>
        </p:nvSpPr>
        <p:spPr>
          <a:xfrm>
            <a:off x="1812598" y="604325"/>
            <a:ext cx="9785100" cy="5031000"/>
          </a:xfrm>
          <a:prstGeom prst="roundRect">
            <a:avLst>
              <a:gd name="adj" fmla="val 2877"/>
            </a:avLst>
          </a:prstGeom>
          <a:solidFill>
            <a:schemeClr val="lt1"/>
          </a:solidFill>
          <a:ln>
            <a:noFill/>
          </a:ln>
          <a:effectLst>
            <a:outerShdw blurRad="1130300" dist="279400" dir="5400000" algn="t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g2dd5d6240d7_1_50"/>
          <p:cNvSpPr>
            <a:spLocks noGrp="1"/>
          </p:cNvSpPr>
          <p:nvPr>
            <p:ph type="pic" idx="2"/>
          </p:nvPr>
        </p:nvSpPr>
        <p:spPr>
          <a:xfrm>
            <a:off x="1887325" y="675725"/>
            <a:ext cx="9617400" cy="4867800"/>
          </a:xfrm>
          <a:prstGeom prst="roundRect">
            <a:avLst>
              <a:gd name="adj" fmla="val 2472"/>
            </a:avLst>
          </a:prstGeom>
          <a:noFill/>
          <a:ln>
            <a:noFill/>
          </a:ln>
        </p:spPr>
        <p:txBody>
          <a:bodyPr/>
          <a:lstStyle/>
          <a:p>
            <a:endParaRPr lang="en-BG"/>
          </a:p>
        </p:txBody>
      </p:sp>
      <p:sp>
        <p:nvSpPr>
          <p:cNvPr id="62" name="Google Shape;62;g2dd5d6240d7_1_50"/>
          <p:cNvSpPr txBox="1"/>
          <p:nvPr/>
        </p:nvSpPr>
        <p:spPr>
          <a:xfrm>
            <a:off x="6361363" y="6286875"/>
            <a:ext cx="50490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Следете актуалните обяви за </a:t>
            </a:r>
            <a:r>
              <a:rPr lang="en-US" sz="1300" b="1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IT Management</a:t>
            </a: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" name="Google Shape;63;g2dd5d6240d7_1_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15062" y="6336300"/>
            <a:ext cx="844209" cy="16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g2dd5d6240d7_1_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463" y="668325"/>
            <a:ext cx="371475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g2dd5d6240d7_1_50"/>
          <p:cNvSpPr txBox="1"/>
          <p:nvPr/>
        </p:nvSpPr>
        <p:spPr>
          <a:xfrm>
            <a:off x="190575" y="6261600"/>
            <a:ext cx="993000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Партньор</a:t>
            </a:r>
            <a:r>
              <a:rPr lang="en-US" sz="1100"/>
              <a:t>и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g2dd5d6240d7_1_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50800" y="6156905"/>
            <a:ext cx="844225" cy="52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out photo">
  <p:cSld name="Slide without photo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/>
          <p:nvPr/>
        </p:nvSpPr>
        <p:spPr>
          <a:xfrm>
            <a:off x="-125" y="0"/>
            <a:ext cx="12192000" cy="60177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69F1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8"/>
          <p:cNvPicPr preferRelativeResize="0"/>
          <p:nvPr/>
        </p:nvPicPr>
        <p:blipFill rotWithShape="1">
          <a:blip r:embed="rId2">
            <a:alphaModFix/>
          </a:blip>
          <a:srcRect t="6009" b="6008"/>
          <a:stretch/>
        </p:blipFill>
        <p:spPr>
          <a:xfrm>
            <a:off x="0" y="0"/>
            <a:ext cx="12192000" cy="6017701"/>
          </a:xfrm>
          <a:prstGeom prst="rect">
            <a:avLst/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</p:pic>
      <p:pic>
        <p:nvPicPr>
          <p:cNvPr id="141" name="Google Shape;14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8400" y="-5"/>
            <a:ext cx="3518450" cy="192301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 txBox="1">
            <a:spLocks noGrp="1"/>
          </p:cNvSpPr>
          <p:nvPr>
            <p:ph type="body" idx="1"/>
          </p:nvPr>
        </p:nvSpPr>
        <p:spPr>
          <a:xfrm>
            <a:off x="1360557" y="1459724"/>
            <a:ext cx="4598100" cy="17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ontserrat"/>
              <a:buNone/>
              <a:defRPr sz="4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3" name="Google Shape;143;p8"/>
          <p:cNvSpPr txBox="1">
            <a:spLocks noGrp="1"/>
          </p:cNvSpPr>
          <p:nvPr>
            <p:ph type="body" idx="2"/>
          </p:nvPr>
        </p:nvSpPr>
        <p:spPr>
          <a:xfrm>
            <a:off x="1354139" y="4042172"/>
            <a:ext cx="37719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Char char="•"/>
              <a:defRPr sz="2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4" name="Google Shape;144;p8"/>
          <p:cNvSpPr txBox="1"/>
          <p:nvPr/>
        </p:nvSpPr>
        <p:spPr>
          <a:xfrm>
            <a:off x="6361363" y="6286875"/>
            <a:ext cx="50490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Следете актуалните обяви за </a:t>
            </a:r>
            <a:r>
              <a:rPr lang="en-US" sz="1300" b="1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IT Management</a:t>
            </a: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5" name="Google Shape;14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15062" y="6336300"/>
            <a:ext cx="844209" cy="16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463" y="668325"/>
            <a:ext cx="371475" cy="35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8"/>
          <p:cNvSpPr txBox="1"/>
          <p:nvPr/>
        </p:nvSpPr>
        <p:spPr>
          <a:xfrm>
            <a:off x="190575" y="6261600"/>
            <a:ext cx="993000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Партньор</a:t>
            </a:r>
            <a:r>
              <a:rPr lang="en-US" sz="1100"/>
              <a:t>и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50800" y="6156905"/>
            <a:ext cx="844225" cy="52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slide 1">
  <p:cSld name="Thank you slide_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dd5d6240d7_1_173"/>
          <p:cNvSpPr/>
          <p:nvPr/>
        </p:nvSpPr>
        <p:spPr>
          <a:xfrm>
            <a:off x="-125" y="0"/>
            <a:ext cx="12192000" cy="60177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69F1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g2dd5d6240d7_1_173"/>
          <p:cNvPicPr preferRelativeResize="0"/>
          <p:nvPr/>
        </p:nvPicPr>
        <p:blipFill rotWithShape="1">
          <a:blip r:embed="rId2">
            <a:alphaModFix/>
          </a:blip>
          <a:srcRect t="6009" b="6008"/>
          <a:stretch/>
        </p:blipFill>
        <p:spPr>
          <a:xfrm>
            <a:off x="0" y="0"/>
            <a:ext cx="12192000" cy="6017701"/>
          </a:xfrm>
          <a:prstGeom prst="rect">
            <a:avLst/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</p:pic>
      <p:sp>
        <p:nvSpPr>
          <p:cNvPr id="175" name="Google Shape;175;g2dd5d6240d7_1_173"/>
          <p:cNvSpPr txBox="1"/>
          <p:nvPr/>
        </p:nvSpPr>
        <p:spPr>
          <a:xfrm>
            <a:off x="1049235" y="819254"/>
            <a:ext cx="3370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Thank you!</a:t>
            </a:r>
            <a:endParaRPr sz="4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6" name="Google Shape;176;g2dd5d6240d7_1_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492731"/>
            <a:ext cx="12191998" cy="260753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2dd5d6240d7_1_173"/>
          <p:cNvSpPr txBox="1"/>
          <p:nvPr/>
        </p:nvSpPr>
        <p:spPr>
          <a:xfrm>
            <a:off x="6361363" y="6286875"/>
            <a:ext cx="50490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Следете актуалните обяви за </a:t>
            </a:r>
            <a:r>
              <a:rPr lang="en-US" sz="1300" b="1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IT Management</a:t>
            </a: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8" name="Google Shape;178;g2dd5d6240d7_1_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15062" y="6336300"/>
            <a:ext cx="844209" cy="16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2dd5d6240d7_1_173"/>
          <p:cNvSpPr txBox="1"/>
          <p:nvPr/>
        </p:nvSpPr>
        <p:spPr>
          <a:xfrm>
            <a:off x="190575" y="6261600"/>
            <a:ext cx="993000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Партньор</a:t>
            </a:r>
            <a:r>
              <a:rPr lang="en-US" sz="1100"/>
              <a:t>и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g2dd5d6240d7_1_1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0800" y="6156905"/>
            <a:ext cx="844225" cy="52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9249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9" r:id="rId4"/>
    <p:sldLayoutId id="2147483661" r:id="rId5"/>
    <p:sldLayoutId id="214748366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lickr.com/photos/153164477@N08/4260311615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pace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"/>
          <p:cNvSpPr txBox="1">
            <a:spLocks noGrp="1"/>
          </p:cNvSpPr>
          <p:nvPr>
            <p:ph type="body" idx="2"/>
          </p:nvPr>
        </p:nvSpPr>
        <p:spPr>
          <a:xfrm>
            <a:off x="1148793" y="4341761"/>
            <a:ext cx="9483725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4F4F4F"/>
              </a:buClr>
            </a:pPr>
            <a:r>
              <a:rPr lang="en-BG" dirty="0"/>
              <a:t>A Real-World Enterprise Java Modernization Story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4F4F"/>
              </a:buClr>
              <a:buSzPts val="1800"/>
              <a:buNone/>
            </a:pPr>
            <a:endParaRPr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FF5ED43-C576-2464-BBBF-0C1B14009A0D}"/>
              </a:ext>
            </a:extLst>
          </p:cNvPr>
          <p:cNvPicPr>
            <a:picLocks noGrp="1" noChangeAspect="1"/>
          </p:cNvPicPr>
          <p:nvPr>
            <p:ph type="pic" idx="5"/>
          </p:nvPr>
        </p:nvPicPr>
        <p:blipFill>
          <a:blip r:embed="rId3"/>
          <a:srcRect l="10608" r="10608"/>
          <a:stretch>
            <a:fillRect/>
          </a:stretch>
        </p:blipFill>
        <p:spPr>
          <a:xfrm>
            <a:off x="1148793" y="960438"/>
            <a:ext cx="1487487" cy="141605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7" name="Google Shape;187;p1"/>
          <p:cNvSpPr txBox="1">
            <a:spLocks noGrp="1"/>
          </p:cNvSpPr>
          <p:nvPr>
            <p:ph type="body" idx="2"/>
          </p:nvPr>
        </p:nvSpPr>
        <p:spPr>
          <a:xfrm>
            <a:off x="1106251" y="2532688"/>
            <a:ext cx="3392921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4F4F"/>
              </a:buClr>
              <a:buSzPts val="1800"/>
              <a:buNone/>
            </a:pPr>
            <a:r>
              <a:rPr lang="en-US" b="1" dirty="0"/>
              <a:t>Kaloyan Georgiev</a:t>
            </a:r>
            <a:endParaRPr b="1" dirty="0"/>
          </a:p>
          <a:p>
            <a:pPr marL="0" lvl="0" indent="0">
              <a:spcBef>
                <a:spcPts val="0"/>
              </a:spcBef>
              <a:buClr>
                <a:srgbClr val="4F4F4F"/>
              </a:buClr>
            </a:pPr>
            <a:r>
              <a:rPr lang="en-BG" dirty="0">
                <a:solidFill>
                  <a:schemeClr val="bg1"/>
                </a:solidFill>
              </a:rPr>
              <a:t>Principal Engineer</a:t>
            </a:r>
            <a:r>
              <a:rPr lang="bg-BG" dirty="0">
                <a:solidFill>
                  <a:schemeClr val="bg1"/>
                </a:solidFill>
              </a:rPr>
              <a:t>,</a:t>
            </a:r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en-US" dirty="0" err="1">
                <a:solidFill>
                  <a:schemeClr val="lt1"/>
                </a:solidFill>
              </a:rPr>
              <a:t>Paysafe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88" name="Google Shape;188;p1"/>
          <p:cNvSpPr txBox="1">
            <a:spLocks noGrp="1"/>
          </p:cNvSpPr>
          <p:nvPr>
            <p:ph type="body" idx="1"/>
          </p:nvPr>
        </p:nvSpPr>
        <p:spPr>
          <a:xfrm>
            <a:off x="942753" y="3429000"/>
            <a:ext cx="1106371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 algn="ctr">
              <a:spcBef>
                <a:spcPts val="0"/>
              </a:spcBef>
              <a:buClr>
                <a:srgbClr val="4F4F4F"/>
              </a:buClr>
            </a:pPr>
            <a:r>
              <a:rPr lang="en-BG" dirty="0"/>
              <a:t>Modernize Without Breaking Production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4F4F"/>
              </a:buClr>
              <a:buSzPts val="40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Accent Bar"/>
          <p:cNvSpPr/>
          <p:nvPr/>
        </p:nvSpPr>
        <p:spPr>
          <a:xfrm>
            <a:off x="687334" y="1500000"/>
            <a:ext cx="64000" cy="290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1" name="Eyebrow"/>
          <p:cNvSpPr txBox="1"/>
          <p:nvPr/>
        </p:nvSpPr>
        <p:spPr>
          <a:xfrm>
            <a:off x="950000" y="1500000"/>
            <a:ext cx="63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r>
              <a:rPr lang="en-US" sz="1200" b="1" spc="400" dirty="0">
                <a:solidFill>
                  <a:srgbClr val="FFC000"/>
                </a:solidFill>
              </a:rPr>
              <a:t>THE CHALLENGE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2"/>
          </p:nvPr>
        </p:nvSpPr>
        <p:spPr>
          <a:xfrm>
            <a:off x="950000" y="1930000"/>
            <a:ext cx="6300000" cy="1450000"/>
          </a:xfrm>
        </p:spPr>
        <p:txBody>
          <a:bodyPr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BG" sz="3200" b="1" dirty="0"/>
              <a:t>How do you modernize</a:t>
            </a:r>
            <a:br>
              <a:rPr lang="en-BG" sz="3200" b="1" dirty="0"/>
            </a:br>
            <a:r>
              <a:rPr lang="en-BG" sz="3200" b="1" dirty="0"/>
              <a:t>a system that cannot stop?</a:t>
            </a:r>
          </a:p>
        </p:txBody>
      </p:sp>
      <p:sp>
        <p:nvSpPr>
          <p:cNvPr id="62" name="Description"/>
          <p:cNvSpPr txBox="1"/>
          <p:nvPr/>
        </p:nvSpPr>
        <p:spPr>
          <a:xfrm>
            <a:off x="950000" y="3620000"/>
            <a:ext cx="6100000" cy="7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1600" dirty="0">
                <a:solidFill>
                  <a:srgbClr val="E6ECFF"/>
                </a:solidFill>
              </a:rPr>
              <a:t>No maintenance window, millions of users online, and no room for a big-bang rewrite — the platform has to keep flying while we change the engine.</a:t>
            </a:r>
          </a:p>
        </p:txBody>
      </p:sp>
      <p:pic>
        <p:nvPicPr>
          <p:cNvPr id="3" name="Picture Placeholder 2" descr="Aeroplane | Clear airplane in the sky. Passenger Airliner / … | Flickr">
            <a:extLst>
              <a:ext uri="{FF2B5EF4-FFF2-40B4-BE49-F238E27FC236}">
                <a16:creationId xmlns:a16="http://schemas.microsoft.com/office/drawing/2014/main" id="{8C2C9363-78BA-325C-F041-6ECEB9F4C34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984" r="5409" b="-2"/>
          <a:stretch>
            <a:fillRect/>
          </a:stretch>
        </p:blipFill>
        <p:spPr>
          <a:xfrm>
            <a:off x="7602934" y="685682"/>
            <a:ext cx="3901732" cy="4840475"/>
          </a:xfrm>
          <a:prstGeom prst="roundRect">
            <a:avLst>
              <a:gd name="adj" fmla="val 2486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>
          <a:extLst>
            <a:ext uri="{FF2B5EF4-FFF2-40B4-BE49-F238E27FC236}">
              <a16:creationId xmlns:a16="http://schemas.microsoft.com/office/drawing/2014/main" id="{105E7590-7F86-E641-054B-40DB7C25C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">
            <a:extLst>
              <a:ext uri="{FF2B5EF4-FFF2-40B4-BE49-F238E27FC236}">
                <a16:creationId xmlns:a16="http://schemas.microsoft.com/office/drawing/2014/main" id="{98BDB076-12B4-BC92-FE57-669341EA0C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42072" y="343141"/>
            <a:ext cx="5800894" cy="1328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BG" dirty="0"/>
              <a:t>Why Modernize?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4F4F"/>
              </a:buClr>
              <a:buSzPts val="4000"/>
              <a:buFont typeface="Arial"/>
              <a:buNone/>
            </a:pPr>
            <a:endParaRPr dirty="0"/>
          </a:p>
        </p:txBody>
      </p:sp>
      <p:sp>
        <p:nvSpPr>
          <p:cNvPr id="500" name="Card 1"/>
          <p:cNvSpPr/>
          <p:nvPr/>
        </p:nvSpPr>
        <p:spPr>
          <a:xfrm>
            <a:off x="980232" y="1560000"/>
            <a:ext cx="5900000" cy="560000"/>
          </a:xfrm>
          <a:prstGeom prst="roundRect">
            <a:avLst>
              <a:gd name="adj" fmla="val 20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3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1" name="Badge 1"/>
          <p:cNvSpPr/>
          <p:nvPr/>
        </p:nvSpPr>
        <p:spPr>
          <a:xfrm>
            <a:off x="1070232" y="1650000"/>
            <a:ext cx="380000" cy="38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1300" b="1" dirty="0">
                <a:solidFill>
                  <a:srgbClr val="1F3FA8"/>
                </a:solidFill>
                <a:latin typeface="Montserrat"/>
              </a:rPr>
              <a:t>+</a:t>
            </a:r>
          </a:p>
        </p:txBody>
      </p:sp>
      <p:sp>
        <p:nvSpPr>
          <p:cNvPr id="502" name="Label 1"/>
          <p:cNvSpPr txBox="1"/>
          <p:nvPr/>
        </p:nvSpPr>
        <p:spPr>
          <a:xfrm>
            <a:off x="1640232" y="1560000"/>
            <a:ext cx="512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r>
              <a:rPr lang="en-US" sz="1600" b="1" dirty="0">
                <a:solidFill>
                  <a:srgbClr val="FFFFFF"/>
                </a:solidFill>
                <a:latin typeface="Montserrat"/>
              </a:rPr>
              <a:t>Technical Debt</a:t>
            </a:r>
          </a:p>
        </p:txBody>
      </p:sp>
      <p:sp>
        <p:nvSpPr>
          <p:cNvPr id="503" name="Card 2"/>
          <p:cNvSpPr/>
          <p:nvPr/>
        </p:nvSpPr>
        <p:spPr>
          <a:xfrm>
            <a:off x="980232" y="2265000"/>
            <a:ext cx="5900000" cy="560000"/>
          </a:xfrm>
          <a:prstGeom prst="roundRect">
            <a:avLst>
              <a:gd name="adj" fmla="val 20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3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4" name="Badge 2"/>
          <p:cNvSpPr/>
          <p:nvPr/>
        </p:nvSpPr>
        <p:spPr>
          <a:xfrm>
            <a:off x="1070232" y="2355000"/>
            <a:ext cx="380000" cy="38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1300" b="1" dirty="0">
                <a:solidFill>
                  <a:srgbClr val="1F3FA8"/>
                </a:solidFill>
                <a:latin typeface="Montserrat"/>
              </a:rPr>
              <a:t>+</a:t>
            </a:r>
          </a:p>
        </p:txBody>
      </p:sp>
      <p:sp>
        <p:nvSpPr>
          <p:cNvPr id="505" name="Label 2"/>
          <p:cNvSpPr txBox="1"/>
          <p:nvPr/>
        </p:nvSpPr>
        <p:spPr>
          <a:xfrm>
            <a:off x="1640232" y="2265000"/>
            <a:ext cx="512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r>
              <a:rPr lang="en-US" sz="1600" b="1">
                <a:solidFill>
                  <a:srgbClr val="FFFFFF"/>
                </a:solidFill>
                <a:latin typeface="Montserrat"/>
              </a:rPr>
              <a:t>Security</a:t>
            </a:r>
          </a:p>
        </p:txBody>
      </p:sp>
      <p:sp>
        <p:nvSpPr>
          <p:cNvPr id="506" name="Card 3"/>
          <p:cNvSpPr/>
          <p:nvPr/>
        </p:nvSpPr>
        <p:spPr>
          <a:xfrm>
            <a:off x="980232" y="2970000"/>
            <a:ext cx="5900000" cy="560000"/>
          </a:xfrm>
          <a:prstGeom prst="roundRect">
            <a:avLst>
              <a:gd name="adj" fmla="val 20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3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7" name="Badge 3"/>
          <p:cNvSpPr/>
          <p:nvPr/>
        </p:nvSpPr>
        <p:spPr>
          <a:xfrm>
            <a:off x="1070232" y="3060000"/>
            <a:ext cx="380000" cy="38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1300" b="1" dirty="0">
                <a:solidFill>
                  <a:srgbClr val="1F3FA8"/>
                </a:solidFill>
                <a:latin typeface="Montserrat"/>
              </a:rPr>
              <a:t>+</a:t>
            </a:r>
          </a:p>
        </p:txBody>
      </p:sp>
      <p:sp>
        <p:nvSpPr>
          <p:cNvPr id="508" name="Label 3"/>
          <p:cNvSpPr txBox="1"/>
          <p:nvPr/>
        </p:nvSpPr>
        <p:spPr>
          <a:xfrm>
            <a:off x="1640232" y="2970000"/>
            <a:ext cx="512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r>
              <a:rPr lang="en-US" sz="1600" b="1">
                <a:solidFill>
                  <a:srgbClr val="FFFFFF"/>
                </a:solidFill>
                <a:latin typeface="Montserrat"/>
              </a:rPr>
              <a:t>Supportability</a:t>
            </a:r>
          </a:p>
        </p:txBody>
      </p:sp>
      <p:sp>
        <p:nvSpPr>
          <p:cNvPr id="509" name="Card 4"/>
          <p:cNvSpPr/>
          <p:nvPr/>
        </p:nvSpPr>
        <p:spPr>
          <a:xfrm>
            <a:off x="980232" y="3675000"/>
            <a:ext cx="5900000" cy="560000"/>
          </a:xfrm>
          <a:prstGeom prst="roundRect">
            <a:avLst>
              <a:gd name="adj" fmla="val 20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3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0" name="Badge 4"/>
          <p:cNvSpPr/>
          <p:nvPr/>
        </p:nvSpPr>
        <p:spPr>
          <a:xfrm>
            <a:off x="1070232" y="3765000"/>
            <a:ext cx="380000" cy="38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1300" b="1" dirty="0">
                <a:solidFill>
                  <a:srgbClr val="1F3FA8"/>
                </a:solidFill>
                <a:latin typeface="Montserrat"/>
              </a:rPr>
              <a:t>+</a:t>
            </a:r>
          </a:p>
        </p:txBody>
      </p:sp>
      <p:sp>
        <p:nvSpPr>
          <p:cNvPr id="511" name="Label 4"/>
          <p:cNvSpPr txBox="1"/>
          <p:nvPr/>
        </p:nvSpPr>
        <p:spPr>
          <a:xfrm>
            <a:off x="1640232" y="3675000"/>
            <a:ext cx="512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r>
              <a:rPr lang="en-US" sz="1600" b="1">
                <a:solidFill>
                  <a:srgbClr val="FFFFFF"/>
                </a:solidFill>
                <a:latin typeface="Montserrat"/>
              </a:rPr>
              <a:t>Performance</a:t>
            </a:r>
          </a:p>
        </p:txBody>
      </p:sp>
      <p:sp>
        <p:nvSpPr>
          <p:cNvPr id="512" name="Card 5"/>
          <p:cNvSpPr/>
          <p:nvPr/>
        </p:nvSpPr>
        <p:spPr>
          <a:xfrm>
            <a:off x="980232" y="4380000"/>
            <a:ext cx="5900000" cy="560000"/>
          </a:xfrm>
          <a:prstGeom prst="roundRect">
            <a:avLst>
              <a:gd name="adj" fmla="val 20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3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3" name="Badge 5"/>
          <p:cNvSpPr/>
          <p:nvPr/>
        </p:nvSpPr>
        <p:spPr>
          <a:xfrm>
            <a:off x="1070232" y="4470000"/>
            <a:ext cx="380000" cy="38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1300" b="1" dirty="0">
                <a:solidFill>
                  <a:srgbClr val="1F3FA8"/>
                </a:solidFill>
                <a:latin typeface="Montserrat"/>
              </a:rPr>
              <a:t>+</a:t>
            </a:r>
          </a:p>
        </p:txBody>
      </p:sp>
      <p:sp>
        <p:nvSpPr>
          <p:cNvPr id="514" name="Label 5"/>
          <p:cNvSpPr txBox="1"/>
          <p:nvPr/>
        </p:nvSpPr>
        <p:spPr>
          <a:xfrm>
            <a:off x="1640232" y="4380000"/>
            <a:ext cx="512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r>
              <a:rPr lang="en-US" sz="1600" b="1" dirty="0">
                <a:solidFill>
                  <a:srgbClr val="FFFFFF"/>
                </a:solidFill>
                <a:latin typeface="Montserrat"/>
              </a:rPr>
              <a:t>Developer Experience</a:t>
            </a:r>
          </a:p>
        </p:txBody>
      </p:sp>
      <p:sp>
        <p:nvSpPr>
          <p:cNvPr id="560" name="Closing"/>
          <p:cNvSpPr txBox="1"/>
          <p:nvPr/>
        </p:nvSpPr>
        <p:spPr>
          <a:xfrm>
            <a:off x="980232" y="5100000"/>
            <a:ext cx="590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ctr">
            <a:noAutofit/>
          </a:bodyPr>
          <a:lstStyle/>
          <a:p>
            <a:pPr algn="l"/>
            <a:r>
              <a:rPr lang="en-US" sz="1500" b="1" i="1" dirty="0">
                <a:solidFill>
                  <a:srgbClr val="FFFFFF"/>
                </a:solidFill>
              </a:rPr>
              <a:t>Standing still was no longer the safe option.</a:t>
            </a:r>
            <a:endParaRPr lang="en-US" sz="150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5F53075-0386-F9FD-A266-9CB5E06E48D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l="19757" r="19757"/>
          <a:stretch>
            <a:fillRect/>
          </a:stretch>
        </p:blipFill>
        <p:spPr>
          <a:prstGeom prst="roundRect">
            <a:avLst>
              <a:gd name="adj" fmla="val 5494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2244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"/>
          <p:cNvSpPr txBox="1">
            <a:spLocks noGrp="1"/>
          </p:cNvSpPr>
          <p:nvPr>
            <p:ph type="body" idx="1"/>
          </p:nvPr>
        </p:nvSpPr>
        <p:spPr>
          <a:xfrm>
            <a:off x="1303913" y="409402"/>
            <a:ext cx="580089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spcBef>
                <a:spcPts val="0"/>
              </a:spcBef>
              <a:buClr>
                <a:srgbClr val="4F4F4F"/>
              </a:buClr>
            </a:pPr>
            <a:r>
              <a:rPr lang="en-BG" dirty="0"/>
              <a:t>Our Starting Point</a:t>
            </a:r>
          </a:p>
        </p:txBody>
      </p:sp>
      <p:sp>
        <p:nvSpPr>
          <p:cNvPr id="500" name="Card 1"/>
          <p:cNvSpPr/>
          <p:nvPr/>
        </p:nvSpPr>
        <p:spPr>
          <a:xfrm>
            <a:off x="980232" y="1700000"/>
            <a:ext cx="5900000" cy="620000"/>
          </a:xfrm>
          <a:prstGeom prst="roundRect">
            <a:avLst>
              <a:gd name="adj" fmla="val 20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3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2" name="Label 1"/>
          <p:cNvSpPr txBox="1"/>
          <p:nvPr/>
        </p:nvSpPr>
        <p:spPr>
          <a:xfrm>
            <a:off x="1191279" y="1728273"/>
            <a:ext cx="5100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ctr">
            <a:noAutofit/>
          </a:bodyPr>
          <a:lstStyle/>
          <a:p>
            <a:r>
              <a:rPr lang="en-BG" sz="1600" dirty="0"/>
              <a:t>☕ </a:t>
            </a:r>
            <a:r>
              <a:rPr lang="en-US" sz="1600" b="1" dirty="0">
                <a:solidFill>
                  <a:srgbClr val="FFFFFF"/>
                </a:solidFill>
              </a:rPr>
              <a:t>Java 11</a:t>
            </a:r>
            <a:endParaRPr lang="en-US" sz="1600" dirty="0"/>
          </a:p>
        </p:txBody>
      </p:sp>
      <p:sp>
        <p:nvSpPr>
          <p:cNvPr id="503" name="Card 2"/>
          <p:cNvSpPr/>
          <p:nvPr/>
        </p:nvSpPr>
        <p:spPr>
          <a:xfrm>
            <a:off x="980232" y="2500000"/>
            <a:ext cx="5900000" cy="620000"/>
          </a:xfrm>
          <a:prstGeom prst="roundRect">
            <a:avLst>
              <a:gd name="adj" fmla="val 20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3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5" name="Label 2"/>
          <p:cNvSpPr txBox="1"/>
          <p:nvPr/>
        </p:nvSpPr>
        <p:spPr>
          <a:xfrm>
            <a:off x="1191279" y="2494300"/>
            <a:ext cx="5100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ctr">
            <a:noAutofit/>
          </a:bodyPr>
          <a:lstStyle/>
          <a:p>
            <a:r>
              <a:rPr lang="en-BG" sz="1600" dirty="0"/>
              <a:t>🧱 </a:t>
            </a:r>
            <a:r>
              <a:rPr lang="en-US" sz="1600" b="1" dirty="0">
                <a:solidFill>
                  <a:srgbClr val="FFFFFF"/>
                </a:solidFill>
              </a:rPr>
              <a:t>JBoss EAP 7</a:t>
            </a:r>
            <a:endParaRPr lang="en-US" sz="1600" dirty="0"/>
          </a:p>
        </p:txBody>
      </p:sp>
      <p:sp>
        <p:nvSpPr>
          <p:cNvPr id="506" name="Card 3"/>
          <p:cNvSpPr/>
          <p:nvPr/>
        </p:nvSpPr>
        <p:spPr>
          <a:xfrm>
            <a:off x="980232" y="3300000"/>
            <a:ext cx="5900000" cy="620000"/>
          </a:xfrm>
          <a:prstGeom prst="roundRect">
            <a:avLst>
              <a:gd name="adj" fmla="val 20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3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8" name="Label 3"/>
          <p:cNvSpPr txBox="1"/>
          <p:nvPr/>
        </p:nvSpPr>
        <p:spPr>
          <a:xfrm>
            <a:off x="1191279" y="3266027"/>
            <a:ext cx="5100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ctr">
            <a:noAutofit/>
          </a:bodyPr>
          <a:lstStyle/>
          <a:p>
            <a:r>
              <a:rPr lang="en-BG" sz="1600" dirty="0"/>
              <a:t>👥 </a:t>
            </a:r>
            <a:r>
              <a:rPr lang="en-US" sz="1600" b="1" dirty="0">
                <a:solidFill>
                  <a:srgbClr val="FFFFFF"/>
                </a:solidFill>
              </a:rPr>
              <a:t>Millions of users</a:t>
            </a:r>
            <a:endParaRPr lang="en-US" sz="1600" dirty="0"/>
          </a:p>
        </p:txBody>
      </p:sp>
      <p:sp>
        <p:nvSpPr>
          <p:cNvPr id="509" name="Card 4"/>
          <p:cNvSpPr/>
          <p:nvPr/>
        </p:nvSpPr>
        <p:spPr>
          <a:xfrm>
            <a:off x="980232" y="4100000"/>
            <a:ext cx="5900000" cy="620000"/>
          </a:xfrm>
          <a:prstGeom prst="roundRect">
            <a:avLst>
              <a:gd name="adj" fmla="val 20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3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11" name="Label 4"/>
          <p:cNvSpPr txBox="1"/>
          <p:nvPr/>
        </p:nvSpPr>
        <p:spPr>
          <a:xfrm>
            <a:off x="1191279" y="4100000"/>
            <a:ext cx="5100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ctr">
            <a:noAutofit/>
          </a:bodyPr>
          <a:lstStyle/>
          <a:p>
            <a:r>
              <a:rPr lang="en-BG" sz="1600" dirty="0"/>
              <a:t>🌍 </a:t>
            </a:r>
            <a:r>
              <a:rPr lang="en-US" sz="1600" b="1" dirty="0">
                <a:solidFill>
                  <a:srgbClr val="FFFFFF"/>
                </a:solidFill>
              </a:rPr>
              <a:t>24/7 platform</a:t>
            </a:r>
            <a:endParaRPr lang="en-US" sz="160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D5142BB-893C-6213-4606-809DB328F68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l="9692" r="9692"/>
          <a:stretch>
            <a:fillRect/>
          </a:stretch>
        </p:blipFill>
        <p:spPr>
          <a:prstGeom prst="roundRect">
            <a:avLst>
              <a:gd name="adj" fmla="val 5494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"/>
          <p:cNvSpPr txBox="1">
            <a:spLocks noGrp="1"/>
          </p:cNvSpPr>
          <p:nvPr>
            <p:ph type="body" idx="1"/>
          </p:nvPr>
        </p:nvSpPr>
        <p:spPr>
          <a:xfrm>
            <a:off x="1100420" y="355492"/>
            <a:ext cx="6603327" cy="774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/>
            <a:r>
              <a:rPr lang="en-GB" dirty="0">
                <a:solidFill>
                  <a:srgbClr val="FFFFFF"/>
                </a:solidFill>
              </a:rPr>
              <a:t>The Target</a:t>
            </a:r>
          </a:p>
        </p:txBody>
      </p:sp>
      <p:sp>
        <p:nvSpPr>
          <p:cNvPr id="2" name="intro">
            <a:extLst>
              <a:ext uri="{FF2B5EF4-FFF2-40B4-BE49-F238E27FC236}">
                <a16:creationId xmlns:a16="http://schemas.microsoft.com/office/drawing/2014/main" id="{9AA50D47-BF06-42B1-28D5-E1B71F1BC605}"/>
              </a:ext>
            </a:extLst>
          </p:cNvPr>
          <p:cNvSpPr>
            <a:spLocks noGrp="1"/>
          </p:cNvSpPr>
          <p:nvPr/>
        </p:nvSpPr>
        <p:spPr>
          <a:xfrm>
            <a:off x="1068334" y="1130023"/>
            <a:ext cx="8370134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B9FF65"/>
                </a:solidFill>
              </a:defRPr>
            </a:pPr>
            <a:r>
              <a:rPr sz="1875" b="0" dirty="0">
                <a:solidFill>
                  <a:srgbClr val="B9FF65"/>
                </a:solidFill>
              </a:rPr>
              <a:t>A controlled modernization path — not a single leap.</a:t>
            </a:r>
          </a:p>
        </p:txBody>
      </p:sp>
      <p:sp>
        <p:nvSpPr>
          <p:cNvPr id="3" name="arrow-390">
            <a:extLst>
              <a:ext uri="{FF2B5EF4-FFF2-40B4-BE49-F238E27FC236}">
                <a16:creationId xmlns:a16="http://schemas.microsoft.com/office/drawing/2014/main" id="{9ADDECEE-26FA-F928-0254-7F2A4378827E}"/>
              </a:ext>
            </a:extLst>
          </p:cNvPr>
          <p:cNvSpPr>
            <a:spLocks noGrp="1"/>
          </p:cNvSpPr>
          <p:nvPr/>
        </p:nvSpPr>
        <p:spPr>
          <a:xfrm>
            <a:off x="3068584" y="2483312"/>
            <a:ext cx="1428750" cy="266700"/>
          </a:xfrm>
          <a:prstGeom prst="rightArrow">
            <a:avLst/>
          </a:prstGeom>
          <a:solidFill>
            <a:srgbClr val="93FF57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" name="arrow-760">
            <a:extLst>
              <a:ext uri="{FF2B5EF4-FFF2-40B4-BE49-F238E27FC236}">
                <a16:creationId xmlns:a16="http://schemas.microsoft.com/office/drawing/2014/main" id="{E3160552-7193-F285-8916-F3D2949ED828}"/>
              </a:ext>
            </a:extLst>
          </p:cNvPr>
          <p:cNvSpPr>
            <a:spLocks noGrp="1"/>
          </p:cNvSpPr>
          <p:nvPr/>
        </p:nvSpPr>
        <p:spPr>
          <a:xfrm>
            <a:off x="6592834" y="2483312"/>
            <a:ext cx="1428750" cy="266700"/>
          </a:xfrm>
          <a:prstGeom prst="rightArrow">
            <a:avLst/>
          </a:prstGeom>
          <a:solidFill>
            <a:srgbClr val="93FF57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" name="java11-node">
            <a:extLst>
              <a:ext uri="{FF2B5EF4-FFF2-40B4-BE49-F238E27FC236}">
                <a16:creationId xmlns:a16="http://schemas.microsoft.com/office/drawing/2014/main" id="{D259EA31-9500-D182-6075-33B783F6E7B3}"/>
              </a:ext>
            </a:extLst>
          </p:cNvPr>
          <p:cNvSpPr>
            <a:spLocks noGrp="1"/>
          </p:cNvSpPr>
          <p:nvPr/>
        </p:nvSpPr>
        <p:spPr>
          <a:xfrm>
            <a:off x="687334" y="1968962"/>
            <a:ext cx="2381250" cy="1381125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6" name="java11-kicker">
            <a:extLst>
              <a:ext uri="{FF2B5EF4-FFF2-40B4-BE49-F238E27FC236}">
                <a16:creationId xmlns:a16="http://schemas.microsoft.com/office/drawing/2014/main" id="{0CE6D4D5-7D6E-8E12-9387-5CB1C783801F}"/>
              </a:ext>
            </a:extLst>
          </p:cNvPr>
          <p:cNvSpPr>
            <a:spLocks noGrp="1"/>
          </p:cNvSpPr>
          <p:nvPr/>
        </p:nvSpPr>
        <p:spPr>
          <a:xfrm>
            <a:off x="954034" y="2159462"/>
            <a:ext cx="18478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3554D6"/>
                </a:solidFill>
              </a:defRPr>
            </a:pPr>
            <a:r>
              <a:rPr sz="1125" b="1">
                <a:solidFill>
                  <a:srgbClr val="3554D6"/>
                </a:solidFill>
              </a:rPr>
              <a:t>BASELINE</a:t>
            </a:r>
          </a:p>
        </p:txBody>
      </p:sp>
      <p:sp>
        <p:nvSpPr>
          <p:cNvPr id="7" name="java11">
            <a:extLst>
              <a:ext uri="{FF2B5EF4-FFF2-40B4-BE49-F238E27FC236}">
                <a16:creationId xmlns:a16="http://schemas.microsoft.com/office/drawing/2014/main" id="{9F57C9F7-84C2-6675-56A3-6FB8522D47F8}"/>
              </a:ext>
            </a:extLst>
          </p:cNvPr>
          <p:cNvSpPr>
            <a:spLocks noGrp="1"/>
          </p:cNvSpPr>
          <p:nvPr/>
        </p:nvSpPr>
        <p:spPr>
          <a:xfrm>
            <a:off x="877834" y="2416637"/>
            <a:ext cx="200025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75" b="1">
                <a:solidFill>
                  <a:srgbClr val="123DAE"/>
                </a:solidFill>
              </a:defRPr>
            </a:pPr>
            <a:r>
              <a:rPr sz="2775" b="1" dirty="0">
                <a:solidFill>
                  <a:srgbClr val="123DAE"/>
                </a:solidFill>
              </a:rPr>
              <a:t>Java 11</a:t>
            </a:r>
          </a:p>
        </p:txBody>
      </p:sp>
      <p:sp>
        <p:nvSpPr>
          <p:cNvPr id="8" name="java17-node">
            <a:extLst>
              <a:ext uri="{FF2B5EF4-FFF2-40B4-BE49-F238E27FC236}">
                <a16:creationId xmlns:a16="http://schemas.microsoft.com/office/drawing/2014/main" id="{FEF2CFCE-86AD-6B79-E62A-667208AA8398}"/>
              </a:ext>
            </a:extLst>
          </p:cNvPr>
          <p:cNvSpPr>
            <a:spLocks noGrp="1"/>
          </p:cNvSpPr>
          <p:nvPr/>
        </p:nvSpPr>
        <p:spPr>
          <a:xfrm>
            <a:off x="4497334" y="1816562"/>
            <a:ext cx="2095500" cy="1685925"/>
          </a:xfrm>
          <a:prstGeom prst="roundRect">
            <a:avLst>
              <a:gd name="adj" fmla="val 9040"/>
            </a:avLst>
          </a:prstGeom>
          <a:solidFill>
            <a:srgbClr val="173BAE"/>
          </a:solidFill>
          <a:ln w="19050">
            <a:solidFill>
              <a:srgbClr val="A8FF63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9" name="java17-kicker">
            <a:extLst>
              <a:ext uri="{FF2B5EF4-FFF2-40B4-BE49-F238E27FC236}">
                <a16:creationId xmlns:a16="http://schemas.microsoft.com/office/drawing/2014/main" id="{70460E69-10FB-7341-7306-39E6B1001A03}"/>
              </a:ext>
            </a:extLst>
          </p:cNvPr>
          <p:cNvSpPr>
            <a:spLocks noGrp="1"/>
          </p:cNvSpPr>
          <p:nvPr/>
        </p:nvSpPr>
        <p:spPr>
          <a:xfrm>
            <a:off x="4659259" y="2045162"/>
            <a:ext cx="17716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B9FF65"/>
                </a:solidFill>
              </a:defRPr>
            </a:pPr>
            <a:r>
              <a:rPr sz="1050" b="1">
                <a:solidFill>
                  <a:srgbClr val="B9FF65"/>
                </a:solidFill>
              </a:rPr>
              <a:t>INTERMEDIATE STEP</a:t>
            </a:r>
          </a:p>
        </p:txBody>
      </p:sp>
      <p:sp>
        <p:nvSpPr>
          <p:cNvPr id="10" name="java17">
            <a:extLst>
              <a:ext uri="{FF2B5EF4-FFF2-40B4-BE49-F238E27FC236}">
                <a16:creationId xmlns:a16="http://schemas.microsoft.com/office/drawing/2014/main" id="{400493C5-BB0E-C997-B44A-15C5B5E1AFF8}"/>
              </a:ext>
            </a:extLst>
          </p:cNvPr>
          <p:cNvSpPr>
            <a:spLocks noGrp="1"/>
          </p:cNvSpPr>
          <p:nvPr/>
        </p:nvSpPr>
        <p:spPr>
          <a:xfrm>
            <a:off x="4668784" y="2369012"/>
            <a:ext cx="17526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Java 17</a:t>
            </a:r>
          </a:p>
        </p:txBody>
      </p:sp>
      <p:sp>
        <p:nvSpPr>
          <p:cNvPr id="11" name="java17-note">
            <a:extLst>
              <a:ext uri="{FF2B5EF4-FFF2-40B4-BE49-F238E27FC236}">
                <a16:creationId xmlns:a16="http://schemas.microsoft.com/office/drawing/2014/main" id="{76AC3442-2A77-C3A0-7162-28218C4B0662}"/>
              </a:ext>
            </a:extLst>
          </p:cNvPr>
          <p:cNvSpPr>
            <a:spLocks noGrp="1"/>
          </p:cNvSpPr>
          <p:nvPr/>
        </p:nvSpPr>
        <p:spPr>
          <a:xfrm>
            <a:off x="4678309" y="2997662"/>
            <a:ext cx="17335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D8E3FF"/>
                </a:solidFill>
              </a:defRPr>
            </a:pPr>
            <a:r>
              <a:rPr sz="1050" b="0">
                <a:solidFill>
                  <a:srgbClr val="D8E3FF"/>
                </a:solidFill>
              </a:rPr>
              <a:t>de-risk the larger hop</a:t>
            </a:r>
          </a:p>
        </p:txBody>
      </p:sp>
      <p:sp>
        <p:nvSpPr>
          <p:cNvPr id="12" name="java21-node">
            <a:extLst>
              <a:ext uri="{FF2B5EF4-FFF2-40B4-BE49-F238E27FC236}">
                <a16:creationId xmlns:a16="http://schemas.microsoft.com/office/drawing/2014/main" id="{C7D89618-1354-D185-6FE5-25E162601CE4}"/>
              </a:ext>
            </a:extLst>
          </p:cNvPr>
          <p:cNvSpPr>
            <a:spLocks noGrp="1"/>
          </p:cNvSpPr>
          <p:nvPr/>
        </p:nvSpPr>
        <p:spPr>
          <a:xfrm>
            <a:off x="8021584" y="1968962"/>
            <a:ext cx="2381250" cy="1381125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3" name="java21-kicker">
            <a:extLst>
              <a:ext uri="{FF2B5EF4-FFF2-40B4-BE49-F238E27FC236}">
                <a16:creationId xmlns:a16="http://schemas.microsoft.com/office/drawing/2014/main" id="{16A9D50C-6ED2-8416-07F9-B0A8C034F324}"/>
              </a:ext>
            </a:extLst>
          </p:cNvPr>
          <p:cNvSpPr>
            <a:spLocks noGrp="1"/>
          </p:cNvSpPr>
          <p:nvPr/>
        </p:nvSpPr>
        <p:spPr>
          <a:xfrm>
            <a:off x="8288284" y="2159462"/>
            <a:ext cx="18478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3554D6"/>
                </a:solidFill>
              </a:defRPr>
            </a:pPr>
            <a:r>
              <a:rPr sz="1125" b="1">
                <a:solidFill>
                  <a:srgbClr val="3554D6"/>
                </a:solidFill>
              </a:rPr>
              <a:t>TARGET</a:t>
            </a:r>
          </a:p>
        </p:txBody>
      </p:sp>
      <p:sp>
        <p:nvSpPr>
          <p:cNvPr id="14" name="java21">
            <a:extLst>
              <a:ext uri="{FF2B5EF4-FFF2-40B4-BE49-F238E27FC236}">
                <a16:creationId xmlns:a16="http://schemas.microsoft.com/office/drawing/2014/main" id="{E5C6987B-8B97-4CE9-650F-4BF97D202659}"/>
              </a:ext>
            </a:extLst>
          </p:cNvPr>
          <p:cNvSpPr>
            <a:spLocks noGrp="1"/>
          </p:cNvSpPr>
          <p:nvPr/>
        </p:nvSpPr>
        <p:spPr>
          <a:xfrm>
            <a:off x="8212084" y="2416637"/>
            <a:ext cx="200025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75" b="1">
                <a:solidFill>
                  <a:srgbClr val="123DAE"/>
                </a:solidFill>
              </a:defRPr>
            </a:pPr>
            <a:r>
              <a:rPr sz="2775" b="1">
                <a:solidFill>
                  <a:srgbClr val="123DAE"/>
                </a:solidFill>
              </a:rPr>
              <a:t>Java 21</a:t>
            </a:r>
          </a:p>
        </p:txBody>
      </p:sp>
      <p:sp>
        <p:nvSpPr>
          <p:cNvPr id="16" name="jboss-path">
            <a:extLst>
              <a:ext uri="{FF2B5EF4-FFF2-40B4-BE49-F238E27FC236}">
                <a16:creationId xmlns:a16="http://schemas.microsoft.com/office/drawing/2014/main" id="{6D25DE3A-0AA9-2E5B-5F9A-42E758CDDB20}"/>
              </a:ext>
            </a:extLst>
          </p:cNvPr>
          <p:cNvSpPr>
            <a:spLocks noGrp="1"/>
          </p:cNvSpPr>
          <p:nvPr/>
        </p:nvSpPr>
        <p:spPr>
          <a:xfrm>
            <a:off x="687334" y="3939581"/>
            <a:ext cx="9715500" cy="876300"/>
          </a:xfrm>
          <a:prstGeom prst="roundRect">
            <a:avLst>
              <a:gd name="adj" fmla="val 17391"/>
            </a:avLst>
          </a:prstGeom>
          <a:solidFill>
            <a:srgbClr val="143BAF"/>
          </a:solidFill>
          <a:ln w="19050">
            <a:solidFill>
              <a:srgbClr val="6E91FF"/>
            </a:solidFill>
            <a:prstDash val="solid"/>
          </a:ln>
        </p:spPr>
        <p:txBody>
          <a:bodyPr/>
          <a:lstStyle/>
          <a:p>
            <a:endParaRPr lang="en-BG" dirty="0"/>
          </a:p>
        </p:txBody>
      </p:sp>
      <p:sp>
        <p:nvSpPr>
          <p:cNvPr id="17" name="jboss7">
            <a:extLst>
              <a:ext uri="{FF2B5EF4-FFF2-40B4-BE49-F238E27FC236}">
                <a16:creationId xmlns:a16="http://schemas.microsoft.com/office/drawing/2014/main" id="{A01AAEB6-D57F-62B5-60A7-014D5478FB8F}"/>
              </a:ext>
            </a:extLst>
          </p:cNvPr>
          <p:cNvSpPr>
            <a:spLocks noGrp="1"/>
          </p:cNvSpPr>
          <p:nvPr/>
        </p:nvSpPr>
        <p:spPr>
          <a:xfrm>
            <a:off x="1068333" y="4101506"/>
            <a:ext cx="417517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 dirty="0">
                <a:solidFill>
                  <a:srgbClr val="FFFFFF"/>
                </a:solidFill>
              </a:rPr>
              <a:t>JBoss EAP 7</a:t>
            </a:r>
            <a:r>
              <a:rPr lang="bg-BG" sz="2250" b="1" dirty="0">
                <a:solidFill>
                  <a:srgbClr val="FFFFFF"/>
                </a:solidFill>
              </a:rPr>
              <a:t>(</a:t>
            </a:r>
            <a:r>
              <a:rPr lang="en-GB" sz="2250" b="1" dirty="0">
                <a:solidFill>
                  <a:srgbClr val="FFFFFF"/>
                </a:solidFill>
              </a:rPr>
              <a:t>RHEL 7.5)</a:t>
            </a:r>
            <a:endParaRPr sz="2250" b="1" dirty="0">
              <a:solidFill>
                <a:srgbClr val="FFFFFF"/>
              </a:solidFill>
            </a:endParaRPr>
          </a:p>
        </p:txBody>
      </p:sp>
      <p:sp>
        <p:nvSpPr>
          <p:cNvPr id="18" name="jboss-arrow">
            <a:extLst>
              <a:ext uri="{FF2B5EF4-FFF2-40B4-BE49-F238E27FC236}">
                <a16:creationId xmlns:a16="http://schemas.microsoft.com/office/drawing/2014/main" id="{6AF96241-9FD6-A599-C4AC-F76EC0387F99}"/>
              </a:ext>
            </a:extLst>
          </p:cNvPr>
          <p:cNvSpPr>
            <a:spLocks noGrp="1"/>
          </p:cNvSpPr>
          <p:nvPr/>
        </p:nvSpPr>
        <p:spPr>
          <a:xfrm>
            <a:off x="4402084" y="4044356"/>
            <a:ext cx="2190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450" b="0">
                <a:solidFill>
                  <a:srgbClr val="B9FF65"/>
                </a:solidFill>
              </a:defRPr>
            </a:pPr>
            <a:r>
              <a:rPr sz="3450" b="0">
                <a:solidFill>
                  <a:srgbClr val="B9FF65"/>
                </a:solidFill>
              </a:rPr>
              <a:t>→</a:t>
            </a:r>
          </a:p>
        </p:txBody>
      </p:sp>
      <p:sp>
        <p:nvSpPr>
          <p:cNvPr id="19" name="jboss8">
            <a:extLst>
              <a:ext uri="{FF2B5EF4-FFF2-40B4-BE49-F238E27FC236}">
                <a16:creationId xmlns:a16="http://schemas.microsoft.com/office/drawing/2014/main" id="{CAF41B8A-BAA2-3279-2E80-2D42FA4EA9CB}"/>
              </a:ext>
            </a:extLst>
          </p:cNvPr>
          <p:cNvSpPr>
            <a:spLocks noGrp="1"/>
          </p:cNvSpPr>
          <p:nvPr/>
        </p:nvSpPr>
        <p:spPr>
          <a:xfrm>
            <a:off x="5751405" y="4101506"/>
            <a:ext cx="4175179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 dirty="0">
                <a:solidFill>
                  <a:srgbClr val="FFFFFF"/>
                </a:solidFill>
              </a:rPr>
              <a:t>JBoss EAP 8</a:t>
            </a:r>
            <a:r>
              <a:rPr lang="en-US" sz="2250" b="1" dirty="0">
                <a:solidFill>
                  <a:srgbClr val="FFFFFF"/>
                </a:solidFill>
              </a:rPr>
              <a:t>(RHEL 9)</a:t>
            </a:r>
            <a:endParaRPr sz="2250" b="1" dirty="0">
              <a:solidFill>
                <a:srgbClr val="FFFFFF"/>
              </a:solidFill>
            </a:endParaRPr>
          </a:p>
        </p:txBody>
      </p:sp>
      <p:sp>
        <p:nvSpPr>
          <p:cNvPr id="20" name="tagline">
            <a:extLst>
              <a:ext uri="{FF2B5EF4-FFF2-40B4-BE49-F238E27FC236}">
                <a16:creationId xmlns:a16="http://schemas.microsoft.com/office/drawing/2014/main" id="{0611F0AF-0797-97E6-EA39-234EBDC0694A}"/>
              </a:ext>
            </a:extLst>
          </p:cNvPr>
          <p:cNvSpPr>
            <a:spLocks noGrp="1"/>
          </p:cNvSpPr>
          <p:nvPr/>
        </p:nvSpPr>
        <p:spPr>
          <a:xfrm>
            <a:off x="687334" y="5139731"/>
            <a:ext cx="9715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 dirty="0">
                <a:solidFill>
                  <a:srgbClr val="FFFFFF"/>
                </a:solidFill>
              </a:rPr>
              <a:t>Same platform. New foundations. No interruption.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>
          <a:extLst>
            <a:ext uri="{FF2B5EF4-FFF2-40B4-BE49-F238E27FC236}">
              <a16:creationId xmlns:a16="http://schemas.microsoft.com/office/drawing/2014/main" id="{D9628A49-647E-1AAF-F1FE-944956978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">
            <a:extLst>
              <a:ext uri="{FF2B5EF4-FFF2-40B4-BE49-F238E27FC236}">
                <a16:creationId xmlns:a16="http://schemas.microsoft.com/office/drawing/2014/main" id="{BD627BAD-7E65-C580-250B-3214AB2C0B6B}"/>
              </a:ext>
            </a:extLst>
          </p:cNvPr>
          <p:cNvSpPr>
            <a:spLocks noGrp="1"/>
          </p:cNvSpPr>
          <p:nvPr/>
        </p:nvSpPr>
        <p:spPr>
          <a:xfrm>
            <a:off x="1234440" y="420715"/>
            <a:ext cx="9509760" cy="68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300" b="1">
                <a:solidFill>
                  <a:srgbClr val="FFFFFF"/>
                </a:solidFill>
              </a:defRPr>
            </a:pPr>
            <a:r>
              <a:rPr lang="en-GB" sz="3300" b="1">
                <a:solidFill>
                  <a:srgbClr val="FFFFFF"/>
                </a:solidFill>
              </a:rPr>
              <a:t>It’s Never Just a Java Upgrade</a:t>
            </a:r>
          </a:p>
        </p:txBody>
      </p:sp>
      <p:sp>
        <p:nvSpPr>
          <p:cNvPr id="60" name="subtitle">
            <a:extLst>
              <a:ext uri="{FF2B5EF4-FFF2-40B4-BE49-F238E27FC236}">
                <a16:creationId xmlns:a16="http://schemas.microsoft.com/office/drawing/2014/main" id="{6AAD9739-1A32-D171-D20F-69A993D9A758}"/>
              </a:ext>
            </a:extLst>
          </p:cNvPr>
          <p:cNvSpPr>
            <a:spLocks noGrp="1"/>
          </p:cNvSpPr>
          <p:nvPr/>
        </p:nvSpPr>
        <p:spPr>
          <a:xfrm>
            <a:off x="1000079" y="1087404"/>
            <a:ext cx="8334024" cy="3015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B9FF65"/>
                </a:solidFill>
              </a:defRPr>
            </a:pPr>
            <a:r>
              <a:rPr lang="en-GB" sz="1425" b="0">
                <a:solidFill>
                  <a:srgbClr val="B9FF65"/>
                </a:solidFill>
              </a:rPr>
              <a:t>The visible change is only the tip of the dependency graph.</a:t>
            </a:r>
          </a:p>
        </p:txBody>
      </p:sp>
      <p:sp>
        <p:nvSpPr>
          <p:cNvPr id="61" name="tip">
            <a:extLst>
              <a:ext uri="{FF2B5EF4-FFF2-40B4-BE49-F238E27FC236}">
                <a16:creationId xmlns:a16="http://schemas.microsoft.com/office/drawing/2014/main" id="{7B540D28-53DC-E967-9DEE-24BCFDE9DC1D}"/>
              </a:ext>
            </a:extLst>
          </p:cNvPr>
          <p:cNvSpPr>
            <a:spLocks noGrp="1"/>
          </p:cNvSpPr>
          <p:nvPr/>
        </p:nvSpPr>
        <p:spPr>
          <a:xfrm>
            <a:off x="4206697" y="1627083"/>
            <a:ext cx="4286067" cy="809610"/>
          </a:xfrm>
          <a:prstGeom prst="trapezoid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62" name="tip-label">
            <a:extLst>
              <a:ext uri="{FF2B5EF4-FFF2-40B4-BE49-F238E27FC236}">
                <a16:creationId xmlns:a16="http://schemas.microsoft.com/office/drawing/2014/main" id="{FFE32135-3270-CE16-040F-02765004B5DB}"/>
              </a:ext>
            </a:extLst>
          </p:cNvPr>
          <p:cNvSpPr>
            <a:spLocks noGrp="1"/>
          </p:cNvSpPr>
          <p:nvPr/>
        </p:nvSpPr>
        <p:spPr>
          <a:xfrm>
            <a:off x="5159136" y="1706453"/>
            <a:ext cx="2381189" cy="174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75" b="1">
                <a:solidFill>
                  <a:srgbClr val="3154D7"/>
                </a:solidFill>
              </a:defRPr>
            </a:pPr>
            <a:r>
              <a:rPr lang="en-GB" sz="875" b="1">
                <a:solidFill>
                  <a:srgbClr val="3154D7"/>
                </a:solidFill>
              </a:rPr>
              <a:t>THE VISIBLE CHANGE</a:t>
            </a:r>
          </a:p>
        </p:txBody>
      </p:sp>
      <p:sp>
        <p:nvSpPr>
          <p:cNvPr id="63" name="tip-value">
            <a:extLst>
              <a:ext uri="{FF2B5EF4-FFF2-40B4-BE49-F238E27FC236}">
                <a16:creationId xmlns:a16="http://schemas.microsoft.com/office/drawing/2014/main" id="{2D92A182-EC04-AD15-6C1C-9A3D577992BF}"/>
              </a:ext>
            </a:extLst>
          </p:cNvPr>
          <p:cNvSpPr>
            <a:spLocks noGrp="1"/>
          </p:cNvSpPr>
          <p:nvPr/>
        </p:nvSpPr>
        <p:spPr>
          <a:xfrm>
            <a:off x="4524177" y="1889059"/>
            <a:ext cx="3651108" cy="396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23DAE"/>
                </a:solidFill>
              </a:defRPr>
            </a:pPr>
            <a:r>
              <a:rPr lang="en-GB" sz="1800" b="1" dirty="0">
                <a:solidFill>
                  <a:srgbClr val="123DAE"/>
                </a:solidFill>
              </a:rPr>
              <a:t>Java 11  →  Java 17  →  Java 21</a:t>
            </a:r>
          </a:p>
        </p:txBody>
      </p:sp>
      <p:sp>
        <p:nvSpPr>
          <p:cNvPr id="256" name="waterline">
            <a:extLst>
              <a:ext uri="{FF2B5EF4-FFF2-40B4-BE49-F238E27FC236}">
                <a16:creationId xmlns:a16="http://schemas.microsoft.com/office/drawing/2014/main" id="{2BE8D15E-5EDD-E86F-C106-A7199D016C34}"/>
              </a:ext>
            </a:extLst>
          </p:cNvPr>
          <p:cNvSpPr>
            <a:spLocks noGrp="1"/>
          </p:cNvSpPr>
          <p:nvPr/>
        </p:nvSpPr>
        <p:spPr>
          <a:xfrm>
            <a:off x="833384" y="2555748"/>
            <a:ext cx="11032693" cy="31730"/>
          </a:xfrm>
          <a:prstGeom prst="rect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57" name="above-label">
            <a:extLst>
              <a:ext uri="{FF2B5EF4-FFF2-40B4-BE49-F238E27FC236}">
                <a16:creationId xmlns:a16="http://schemas.microsoft.com/office/drawing/2014/main" id="{964710CA-9EF2-6445-1BD1-2950F4F560F3}"/>
              </a:ext>
            </a:extLst>
          </p:cNvPr>
          <p:cNvSpPr>
            <a:spLocks noGrp="1"/>
          </p:cNvSpPr>
          <p:nvPr/>
        </p:nvSpPr>
        <p:spPr>
          <a:xfrm>
            <a:off x="873069" y="2293864"/>
            <a:ext cx="2381189" cy="2063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00" b="1">
                <a:solidFill>
                  <a:srgbClr val="C9FF9D"/>
                </a:solidFill>
              </a:defRPr>
            </a:pPr>
            <a:r>
              <a:rPr lang="en-GB" sz="800" b="1">
                <a:solidFill>
                  <a:srgbClr val="C9FF9D"/>
                </a:solidFill>
              </a:rPr>
              <a:t>WHAT THE SLIDE SHOWS</a:t>
            </a:r>
          </a:p>
        </p:txBody>
      </p:sp>
      <p:sp>
        <p:nvSpPr>
          <p:cNvPr id="258" name="below-label">
            <a:extLst>
              <a:ext uri="{FF2B5EF4-FFF2-40B4-BE49-F238E27FC236}">
                <a16:creationId xmlns:a16="http://schemas.microsoft.com/office/drawing/2014/main" id="{0692FBFD-34E7-1FE9-C126-36E3302BAB36}"/>
              </a:ext>
            </a:extLst>
          </p:cNvPr>
          <p:cNvSpPr>
            <a:spLocks noGrp="1"/>
          </p:cNvSpPr>
          <p:nvPr/>
        </p:nvSpPr>
        <p:spPr>
          <a:xfrm>
            <a:off x="873069" y="2635118"/>
            <a:ext cx="3254258" cy="2063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00" b="1">
                <a:solidFill>
                  <a:srgbClr val="C9FF9D"/>
                </a:solidFill>
              </a:defRPr>
            </a:pPr>
            <a:r>
              <a:rPr lang="en-GB" sz="800" b="1">
                <a:solidFill>
                  <a:srgbClr val="C9FF9D"/>
                </a:solidFill>
              </a:rPr>
              <a:t>WHAT THE PLATFORM ACTUALLY MOVES</a:t>
            </a:r>
          </a:p>
        </p:txBody>
      </p:sp>
      <p:sp>
        <p:nvSpPr>
          <p:cNvPr id="259" name="tier-platform">
            <a:extLst>
              <a:ext uri="{FF2B5EF4-FFF2-40B4-BE49-F238E27FC236}">
                <a16:creationId xmlns:a16="http://schemas.microsoft.com/office/drawing/2014/main" id="{1CA6F783-4AC4-8CCE-5677-4E34C628E7B5}"/>
              </a:ext>
            </a:extLst>
          </p:cNvPr>
          <p:cNvSpPr>
            <a:spLocks noGrp="1"/>
          </p:cNvSpPr>
          <p:nvPr/>
        </p:nvSpPr>
        <p:spPr>
          <a:xfrm>
            <a:off x="3571738" y="2897094"/>
            <a:ext cx="5555986" cy="730240"/>
          </a:xfrm>
          <a:prstGeom prst="trapezoid">
            <a:avLst/>
          </a:prstGeom>
          <a:solidFill>
            <a:srgbClr val="173AAE"/>
          </a:solidFill>
          <a:ln w="14288">
            <a:solidFill>
              <a:srgbClr val="7091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60" name="tier1-title">
            <a:extLst>
              <a:ext uri="{FF2B5EF4-FFF2-40B4-BE49-F238E27FC236}">
                <a16:creationId xmlns:a16="http://schemas.microsoft.com/office/drawing/2014/main" id="{1FC529E2-6B20-189E-F73A-E8A05A363910}"/>
              </a:ext>
            </a:extLst>
          </p:cNvPr>
          <p:cNvSpPr>
            <a:spLocks noGrp="1"/>
          </p:cNvSpPr>
          <p:nvPr/>
        </p:nvSpPr>
        <p:spPr>
          <a:xfrm>
            <a:off x="3936857" y="3091263"/>
            <a:ext cx="1222279" cy="3059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75" b="1">
                <a:solidFill>
                  <a:srgbClr val="B9FF65"/>
                </a:solidFill>
              </a:defRPr>
            </a:pPr>
            <a:r>
              <a:rPr lang="en-GB" sz="1000" b="1" dirty="0">
                <a:solidFill>
                  <a:srgbClr val="B9FF65"/>
                </a:solidFill>
              </a:rPr>
              <a:t>PLATFORM</a:t>
            </a:r>
          </a:p>
        </p:txBody>
      </p:sp>
      <p:sp>
        <p:nvSpPr>
          <p:cNvPr id="261" name="tier1-content">
            <a:extLst>
              <a:ext uri="{FF2B5EF4-FFF2-40B4-BE49-F238E27FC236}">
                <a16:creationId xmlns:a16="http://schemas.microsoft.com/office/drawing/2014/main" id="{9C9BDE76-057E-1393-861B-38AE1805D75D}"/>
              </a:ext>
            </a:extLst>
          </p:cNvPr>
          <p:cNvSpPr>
            <a:spLocks noGrp="1"/>
          </p:cNvSpPr>
          <p:nvPr/>
        </p:nvSpPr>
        <p:spPr>
          <a:xfrm>
            <a:off x="5139338" y="3012125"/>
            <a:ext cx="3532053" cy="4127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50" b="1">
                <a:solidFill>
                  <a:srgbClr val="FFFFFF"/>
                </a:solidFill>
              </a:defRPr>
            </a:pPr>
            <a:r>
              <a:rPr lang="en-GB" sz="1750" b="1" dirty="0">
                <a:solidFill>
                  <a:srgbClr val="FFFFFF"/>
                </a:solidFill>
              </a:rPr>
              <a:t>JBoss EAP 7  →  JBoss EAP 8</a:t>
            </a:r>
          </a:p>
        </p:txBody>
      </p:sp>
      <p:sp>
        <p:nvSpPr>
          <p:cNvPr id="262" name="tier-frameworks">
            <a:extLst>
              <a:ext uri="{FF2B5EF4-FFF2-40B4-BE49-F238E27FC236}">
                <a16:creationId xmlns:a16="http://schemas.microsoft.com/office/drawing/2014/main" id="{CFFD9533-2BE2-CD10-EC9F-B33C66FAD5B7}"/>
              </a:ext>
            </a:extLst>
          </p:cNvPr>
          <p:cNvSpPr>
            <a:spLocks noGrp="1"/>
          </p:cNvSpPr>
          <p:nvPr/>
        </p:nvSpPr>
        <p:spPr>
          <a:xfrm>
            <a:off x="2460559" y="3698748"/>
            <a:ext cx="7778435" cy="793699"/>
          </a:xfrm>
          <a:prstGeom prst="trapezoid">
            <a:avLst/>
          </a:prstGeom>
          <a:solidFill>
            <a:srgbClr val="16359D"/>
          </a:solidFill>
          <a:ln w="14288">
            <a:solidFill>
              <a:srgbClr val="6485EA"/>
            </a:solidFill>
            <a:prstDash val="solid"/>
          </a:ln>
        </p:spPr>
        <p:txBody>
          <a:bodyPr/>
          <a:lstStyle/>
          <a:p>
            <a:endParaRPr lang="en-BG" dirty="0"/>
          </a:p>
        </p:txBody>
      </p:sp>
      <p:sp>
        <p:nvSpPr>
          <p:cNvPr id="263" name="tier2-title">
            <a:extLst>
              <a:ext uri="{FF2B5EF4-FFF2-40B4-BE49-F238E27FC236}">
                <a16:creationId xmlns:a16="http://schemas.microsoft.com/office/drawing/2014/main" id="{9DF075CE-CFE7-790E-400E-497428FA2995}"/>
              </a:ext>
            </a:extLst>
          </p:cNvPr>
          <p:cNvSpPr>
            <a:spLocks noGrp="1"/>
          </p:cNvSpPr>
          <p:nvPr/>
        </p:nvSpPr>
        <p:spPr>
          <a:xfrm>
            <a:off x="2698669" y="3821411"/>
            <a:ext cx="1825508" cy="48843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75" b="1">
                <a:solidFill>
                  <a:srgbClr val="B9FF65"/>
                </a:solidFill>
              </a:defRPr>
            </a:pPr>
            <a:r>
              <a:rPr lang="en-GB" sz="1000" b="1" dirty="0">
                <a:solidFill>
                  <a:srgbClr val="B9FF65"/>
                </a:solidFill>
              </a:rPr>
              <a:t>FRAMEWORKS &amp; APIs</a:t>
            </a:r>
          </a:p>
        </p:txBody>
      </p:sp>
      <p:sp>
        <p:nvSpPr>
          <p:cNvPr id="264" name="tier2-content">
            <a:extLst>
              <a:ext uri="{FF2B5EF4-FFF2-40B4-BE49-F238E27FC236}">
                <a16:creationId xmlns:a16="http://schemas.microsoft.com/office/drawing/2014/main" id="{AC099169-60B9-9E1A-EA2C-6F522663C6D6}"/>
              </a:ext>
            </a:extLst>
          </p:cNvPr>
          <p:cNvSpPr>
            <a:spLocks noGrp="1"/>
          </p:cNvSpPr>
          <p:nvPr/>
        </p:nvSpPr>
        <p:spPr>
          <a:xfrm>
            <a:off x="4008272" y="3821411"/>
            <a:ext cx="5635356" cy="4127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lang="en-GB" sz="1500" b="1" dirty="0">
                <a:solidFill>
                  <a:srgbClr val="FFFFFF"/>
                </a:solidFill>
              </a:rPr>
              <a:t>Jakarta EE   ·   Hibernate   ·   </a:t>
            </a:r>
            <a:r>
              <a:rPr lang="en-GB" sz="1500" b="1" dirty="0" err="1">
                <a:solidFill>
                  <a:srgbClr val="FFFFFF"/>
                </a:solidFill>
              </a:rPr>
              <a:t>RESTEasy</a:t>
            </a:r>
            <a:r>
              <a:rPr lang="en-GB" sz="1500" b="1" dirty="0">
                <a:solidFill>
                  <a:srgbClr val="FFFFFF"/>
                </a:solidFill>
              </a:rPr>
              <a:t>   ·   Elytron</a:t>
            </a:r>
          </a:p>
        </p:txBody>
      </p:sp>
      <p:sp>
        <p:nvSpPr>
          <p:cNvPr id="265" name="tier-runtime">
            <a:extLst>
              <a:ext uri="{FF2B5EF4-FFF2-40B4-BE49-F238E27FC236}">
                <a16:creationId xmlns:a16="http://schemas.microsoft.com/office/drawing/2014/main" id="{165134F9-FAAA-3ACC-FB2E-06D15A9DEE55}"/>
              </a:ext>
            </a:extLst>
          </p:cNvPr>
          <p:cNvSpPr>
            <a:spLocks noGrp="1"/>
          </p:cNvSpPr>
          <p:nvPr/>
        </p:nvSpPr>
        <p:spPr>
          <a:xfrm>
            <a:off x="1309604" y="4563862"/>
            <a:ext cx="10080254" cy="920709"/>
          </a:xfrm>
          <a:prstGeom prst="trapezoid">
            <a:avLst/>
          </a:prstGeom>
          <a:solidFill>
            <a:srgbClr val="122D87"/>
          </a:solidFill>
          <a:ln w="14288">
            <a:solidFill>
              <a:srgbClr val="5876D3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66" name="tier3-title">
            <a:extLst>
              <a:ext uri="{FF2B5EF4-FFF2-40B4-BE49-F238E27FC236}">
                <a16:creationId xmlns:a16="http://schemas.microsoft.com/office/drawing/2014/main" id="{754C8FE0-0AE8-CB31-F2D5-EC269CF739EC}"/>
              </a:ext>
            </a:extLst>
          </p:cNvPr>
          <p:cNvSpPr>
            <a:spLocks noGrp="1"/>
          </p:cNvSpPr>
          <p:nvPr/>
        </p:nvSpPr>
        <p:spPr>
          <a:xfrm>
            <a:off x="1885995" y="4738604"/>
            <a:ext cx="1963538" cy="46821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75" b="1">
                <a:solidFill>
                  <a:srgbClr val="B9FF65"/>
                </a:solidFill>
              </a:defRPr>
            </a:pPr>
            <a:r>
              <a:rPr lang="en-GB" sz="1000" b="1" dirty="0">
                <a:solidFill>
                  <a:srgbClr val="B9FF65"/>
                </a:solidFill>
              </a:rPr>
              <a:t>PRODUCTION IMPACT</a:t>
            </a:r>
          </a:p>
        </p:txBody>
      </p:sp>
      <p:sp>
        <p:nvSpPr>
          <p:cNvPr id="267" name="tier3-line1">
            <a:extLst>
              <a:ext uri="{FF2B5EF4-FFF2-40B4-BE49-F238E27FC236}">
                <a16:creationId xmlns:a16="http://schemas.microsoft.com/office/drawing/2014/main" id="{100FEBB6-00F2-48B2-7709-5ADA3B6367A3}"/>
              </a:ext>
            </a:extLst>
          </p:cNvPr>
          <p:cNvSpPr>
            <a:spLocks noGrp="1"/>
          </p:cNvSpPr>
          <p:nvPr/>
        </p:nvSpPr>
        <p:spPr>
          <a:xfrm>
            <a:off x="3559379" y="4615251"/>
            <a:ext cx="6746626" cy="3571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75" b="1">
                <a:solidFill>
                  <a:srgbClr val="FFFFFF"/>
                </a:solidFill>
              </a:defRPr>
            </a:pPr>
            <a:r>
              <a:rPr lang="en-GB" sz="1375" b="1" dirty="0">
                <a:solidFill>
                  <a:srgbClr val="FFFFFF"/>
                </a:solidFill>
              </a:rPr>
              <a:t>Dependencies  ·  Build  ·  Security  ·  HTTP </a:t>
            </a:r>
            <a:r>
              <a:rPr lang="en-GB" sz="1375" b="1" dirty="0" err="1">
                <a:solidFill>
                  <a:srgbClr val="FFFFFF"/>
                </a:solidFill>
              </a:rPr>
              <a:t>behavior</a:t>
            </a:r>
            <a:endParaRPr lang="en-GB" sz="1375" b="1" dirty="0">
              <a:solidFill>
                <a:srgbClr val="FFFFFF"/>
              </a:solidFill>
            </a:endParaRPr>
          </a:p>
        </p:txBody>
      </p:sp>
      <p:sp>
        <p:nvSpPr>
          <p:cNvPr id="268" name="tier3-line2">
            <a:extLst>
              <a:ext uri="{FF2B5EF4-FFF2-40B4-BE49-F238E27FC236}">
                <a16:creationId xmlns:a16="http://schemas.microsoft.com/office/drawing/2014/main" id="{A9AEF7AF-0A1A-1610-37B1-52205AFF6F87}"/>
              </a:ext>
            </a:extLst>
          </p:cNvPr>
          <p:cNvSpPr>
            <a:spLocks noGrp="1"/>
          </p:cNvSpPr>
          <p:nvPr/>
        </p:nvSpPr>
        <p:spPr>
          <a:xfrm>
            <a:off x="3135157" y="5026979"/>
            <a:ext cx="7381585" cy="33339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50" b="0">
                <a:solidFill>
                  <a:srgbClr val="DCE5FF"/>
                </a:solidFill>
              </a:defRPr>
            </a:pPr>
            <a:r>
              <a:rPr lang="en-GB" sz="1250" b="0" dirty="0">
                <a:solidFill>
                  <a:srgbClr val="DCE5FF"/>
                </a:solidFill>
              </a:rPr>
              <a:t>Observability  ·  Deployment  ·  Runtime </a:t>
            </a:r>
            <a:r>
              <a:rPr lang="en-GB" sz="1250" b="0" dirty="0" err="1">
                <a:solidFill>
                  <a:srgbClr val="DCE5FF"/>
                </a:solidFill>
              </a:rPr>
              <a:t>behavior</a:t>
            </a:r>
            <a:endParaRPr lang="en-GB" sz="1250" b="0" dirty="0">
              <a:solidFill>
                <a:srgbClr val="DCE5FF"/>
              </a:solidFill>
            </a:endParaRPr>
          </a:p>
        </p:txBody>
      </p:sp>
      <p:sp>
        <p:nvSpPr>
          <p:cNvPr id="269" name="takeaway">
            <a:extLst>
              <a:ext uri="{FF2B5EF4-FFF2-40B4-BE49-F238E27FC236}">
                <a16:creationId xmlns:a16="http://schemas.microsoft.com/office/drawing/2014/main" id="{83D68F59-A780-9C17-568B-3B22234B6D55}"/>
              </a:ext>
            </a:extLst>
          </p:cNvPr>
          <p:cNvSpPr>
            <a:spLocks noGrp="1"/>
          </p:cNvSpPr>
          <p:nvPr/>
        </p:nvSpPr>
        <p:spPr>
          <a:xfrm>
            <a:off x="1944654" y="5627492"/>
            <a:ext cx="8810244" cy="3571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25" b="1">
                <a:solidFill>
                  <a:srgbClr val="FFFFFF"/>
                </a:solidFill>
              </a:defRPr>
            </a:pPr>
            <a:r>
              <a:rPr lang="en-GB" sz="1625" b="1">
                <a:solidFill>
                  <a:srgbClr val="FFFFFF"/>
                </a:solidFill>
              </a:rPr>
              <a:t>Change the runtime, and the whole platform moves.</a:t>
            </a:r>
          </a:p>
        </p:txBody>
      </p:sp>
    </p:spTree>
    <p:extLst>
      <p:ext uri="{BB962C8B-B14F-4D97-AF65-F5344CB8AC3E}">
        <p14:creationId xmlns:p14="http://schemas.microsoft.com/office/powerpoint/2010/main" val="1729247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>
          <a:extLst>
            <a:ext uri="{FF2B5EF4-FFF2-40B4-BE49-F238E27FC236}">
              <a16:creationId xmlns:a16="http://schemas.microsoft.com/office/drawing/2014/main" id="{EAD9351C-DDBC-4EA8-9DC1-B6C55F8FC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">
            <a:extLst>
              <a:ext uri="{FF2B5EF4-FFF2-40B4-BE49-F238E27FC236}">
                <a16:creationId xmlns:a16="http://schemas.microsoft.com/office/drawing/2014/main" id="{480EFDD3-822F-7F46-A6D6-22D74DB201AD}"/>
              </a:ext>
            </a:extLst>
          </p:cNvPr>
          <p:cNvSpPr>
            <a:spLocks noGrp="1"/>
          </p:cNvSpPr>
          <p:nvPr/>
        </p:nvSpPr>
        <p:spPr>
          <a:xfrm>
            <a:off x="1234440" y="420715"/>
            <a:ext cx="9509760" cy="68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3250" b="1">
                <a:solidFill>
                  <a:srgbClr val="FFFFFF"/>
                </a:solidFill>
              </a:defRPr>
            </a:pPr>
            <a:r>
              <a:rPr lang="en-GB" sz="3000" b="1" dirty="0">
                <a:solidFill>
                  <a:srgbClr val="FFFFFF"/>
                </a:solidFill>
              </a:rPr>
              <a:t>The Scale of the Legacy Monolith</a:t>
            </a:r>
          </a:p>
        </p:txBody>
      </p:sp>
      <p:sp>
        <p:nvSpPr>
          <p:cNvPr id="60" name="subtitle">
            <a:extLst>
              <a:ext uri="{FF2B5EF4-FFF2-40B4-BE49-F238E27FC236}">
                <a16:creationId xmlns:a16="http://schemas.microsoft.com/office/drawing/2014/main" id="{A26474E9-63F0-048C-8E7C-9D37D8E775E4}"/>
              </a:ext>
            </a:extLst>
          </p:cNvPr>
          <p:cNvSpPr>
            <a:spLocks noGrp="1"/>
          </p:cNvSpPr>
          <p:nvPr/>
        </p:nvSpPr>
        <p:spPr>
          <a:xfrm>
            <a:off x="1234440" y="1117214"/>
            <a:ext cx="8334024" cy="3015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1425" b="0">
                <a:solidFill>
                  <a:srgbClr val="B9FF65"/>
                </a:solidFill>
              </a:defRPr>
            </a:pPr>
            <a:r>
              <a:rPr lang="en-GB" sz="1325" dirty="0">
                <a:solidFill>
                  <a:srgbClr val="B9FF65"/>
                </a:solidFill>
              </a:rPr>
              <a:t>One deployable system. A production footprint that could not simply stop.</a:t>
            </a:r>
          </a:p>
        </p:txBody>
      </p:sp>
      <p:sp>
        <p:nvSpPr>
          <p:cNvPr id="2" name="left-connector-1">
            <a:extLst>
              <a:ext uri="{FF2B5EF4-FFF2-40B4-BE49-F238E27FC236}">
                <a16:creationId xmlns:a16="http://schemas.microsoft.com/office/drawing/2014/main" id="{B6951488-D6E1-04A9-F4DA-90AD5AB546D0}"/>
              </a:ext>
            </a:extLst>
          </p:cNvPr>
          <p:cNvSpPr>
            <a:spLocks noGrp="1"/>
          </p:cNvSpPr>
          <p:nvPr/>
        </p:nvSpPr>
        <p:spPr>
          <a:xfrm>
            <a:off x="2658984" y="2579614"/>
            <a:ext cx="1190549" cy="0"/>
          </a:xfrm>
          <a:prstGeom prst="line">
            <a:avLst/>
          </a:prstGeom>
          <a:noFill/>
          <a:ln w="19050">
            <a:solidFill>
              <a:srgbClr val="87A5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" name="left-connector-2">
            <a:extLst>
              <a:ext uri="{FF2B5EF4-FFF2-40B4-BE49-F238E27FC236}">
                <a16:creationId xmlns:a16="http://schemas.microsoft.com/office/drawing/2014/main" id="{5F5FFA2D-0585-A3BA-1189-7EB7796CCEEB}"/>
              </a:ext>
            </a:extLst>
          </p:cNvPr>
          <p:cNvSpPr>
            <a:spLocks noGrp="1"/>
          </p:cNvSpPr>
          <p:nvPr/>
        </p:nvSpPr>
        <p:spPr>
          <a:xfrm>
            <a:off x="2658984" y="3492368"/>
            <a:ext cx="1190549" cy="0"/>
          </a:xfrm>
          <a:prstGeom prst="line">
            <a:avLst/>
          </a:prstGeom>
          <a:noFill/>
          <a:ln w="19050">
            <a:solidFill>
              <a:srgbClr val="87A5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" name="right-connector">
            <a:extLst>
              <a:ext uri="{FF2B5EF4-FFF2-40B4-BE49-F238E27FC236}">
                <a16:creationId xmlns:a16="http://schemas.microsoft.com/office/drawing/2014/main" id="{DE30C82C-29D1-EBAA-5278-62C5BD27DDF8}"/>
              </a:ext>
            </a:extLst>
          </p:cNvPr>
          <p:cNvSpPr>
            <a:spLocks noGrp="1"/>
          </p:cNvSpPr>
          <p:nvPr/>
        </p:nvSpPr>
        <p:spPr>
          <a:xfrm>
            <a:off x="7659380" y="3095518"/>
            <a:ext cx="1230234" cy="0"/>
          </a:xfrm>
          <a:prstGeom prst="line">
            <a:avLst/>
          </a:prstGeom>
          <a:noFill/>
          <a:ln w="19050">
            <a:solidFill>
              <a:srgbClr val="87A5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" name="users-big">
            <a:extLst>
              <a:ext uri="{FF2B5EF4-FFF2-40B4-BE49-F238E27FC236}">
                <a16:creationId xmlns:a16="http://schemas.microsoft.com/office/drawing/2014/main" id="{B35F435F-C967-DA17-EF1B-69F928E43CB0}"/>
              </a:ext>
            </a:extLst>
          </p:cNvPr>
          <p:cNvSpPr>
            <a:spLocks noGrp="1"/>
          </p:cNvSpPr>
          <p:nvPr/>
        </p:nvSpPr>
        <p:spPr>
          <a:xfrm>
            <a:off x="1031809" y="2063709"/>
            <a:ext cx="1666768" cy="3571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25" b="1">
                <a:solidFill>
                  <a:srgbClr val="FFFFFF"/>
                </a:solidFill>
              </a:defRPr>
            </a:pPr>
            <a:r>
              <a:rPr lang="en-GB" sz="2125" b="1">
                <a:solidFill>
                  <a:srgbClr val="FFFFFF"/>
                </a:solidFill>
              </a:rPr>
              <a:t>MILLIONS</a:t>
            </a:r>
          </a:p>
        </p:txBody>
      </p:sp>
      <p:sp>
        <p:nvSpPr>
          <p:cNvPr id="6" name="users-label">
            <a:extLst>
              <a:ext uri="{FF2B5EF4-FFF2-40B4-BE49-F238E27FC236}">
                <a16:creationId xmlns:a16="http://schemas.microsoft.com/office/drawing/2014/main" id="{F21B2229-4991-2FBA-E543-824DB9E792BB}"/>
              </a:ext>
            </a:extLst>
          </p:cNvPr>
          <p:cNvSpPr>
            <a:spLocks noGrp="1"/>
          </p:cNvSpPr>
          <p:nvPr/>
        </p:nvSpPr>
        <p:spPr>
          <a:xfrm>
            <a:off x="1031809" y="2397008"/>
            <a:ext cx="1666768" cy="2063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DCE5FF"/>
                </a:solidFill>
              </a:defRPr>
            </a:pPr>
            <a:r>
              <a:rPr lang="en-GB" sz="1050" b="0">
                <a:solidFill>
                  <a:srgbClr val="DCE5FF"/>
                </a:solidFill>
              </a:rPr>
              <a:t>of users</a:t>
            </a:r>
          </a:p>
        </p:txBody>
      </p:sp>
      <p:sp>
        <p:nvSpPr>
          <p:cNvPr id="7" name="endpoints-big">
            <a:extLst>
              <a:ext uri="{FF2B5EF4-FFF2-40B4-BE49-F238E27FC236}">
                <a16:creationId xmlns:a16="http://schemas.microsoft.com/office/drawing/2014/main" id="{FF7CAD2D-F90F-A70A-118F-3E02CDAF6EAE}"/>
              </a:ext>
            </a:extLst>
          </p:cNvPr>
          <p:cNvSpPr>
            <a:spLocks noGrp="1"/>
          </p:cNvSpPr>
          <p:nvPr/>
        </p:nvSpPr>
        <p:spPr>
          <a:xfrm>
            <a:off x="1031809" y="3000238"/>
            <a:ext cx="1666768" cy="3571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925" b="1">
                <a:solidFill>
                  <a:srgbClr val="FFFFFF"/>
                </a:solidFill>
              </a:defRPr>
            </a:pPr>
            <a:r>
              <a:rPr lang="en-GB" sz="1925" b="1">
                <a:solidFill>
                  <a:srgbClr val="FFFFFF"/>
                </a:solidFill>
              </a:rPr>
              <a:t>HUNDREDS</a:t>
            </a:r>
          </a:p>
        </p:txBody>
      </p:sp>
      <p:sp>
        <p:nvSpPr>
          <p:cNvPr id="8" name="endpoints-label">
            <a:extLst>
              <a:ext uri="{FF2B5EF4-FFF2-40B4-BE49-F238E27FC236}">
                <a16:creationId xmlns:a16="http://schemas.microsoft.com/office/drawing/2014/main" id="{9E0CCE25-39B9-413D-D5F9-0C74B5876519}"/>
              </a:ext>
            </a:extLst>
          </p:cNvPr>
          <p:cNvSpPr>
            <a:spLocks noGrp="1"/>
          </p:cNvSpPr>
          <p:nvPr/>
        </p:nvSpPr>
        <p:spPr>
          <a:xfrm>
            <a:off x="1031809" y="3333628"/>
            <a:ext cx="1666768" cy="2063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DCE5FF"/>
                </a:solidFill>
              </a:defRPr>
            </a:pPr>
            <a:r>
              <a:rPr lang="en-GB" sz="1050" b="0">
                <a:solidFill>
                  <a:srgbClr val="DCE5FF"/>
                </a:solidFill>
              </a:rPr>
              <a:t>of endpoints</a:t>
            </a:r>
          </a:p>
        </p:txBody>
      </p:sp>
      <p:sp>
        <p:nvSpPr>
          <p:cNvPr id="9" name="monolith-shadow">
            <a:extLst>
              <a:ext uri="{FF2B5EF4-FFF2-40B4-BE49-F238E27FC236}">
                <a16:creationId xmlns:a16="http://schemas.microsoft.com/office/drawing/2014/main" id="{FEB2B094-8411-E717-7209-565F688A4A7B}"/>
              </a:ext>
            </a:extLst>
          </p:cNvPr>
          <p:cNvSpPr>
            <a:spLocks noGrp="1"/>
          </p:cNvSpPr>
          <p:nvPr/>
        </p:nvSpPr>
        <p:spPr>
          <a:xfrm>
            <a:off x="3928902" y="1738274"/>
            <a:ext cx="3730478" cy="3095518"/>
          </a:xfrm>
          <a:prstGeom prst="roundRect">
            <a:avLst>
              <a:gd name="adj" fmla="val 2051"/>
            </a:avLst>
          </a:prstGeom>
          <a:solidFill>
            <a:srgbClr val="0A2B91"/>
          </a:solidFill>
          <a:ln w="19050">
            <a:solidFill>
              <a:srgbClr val="7EA1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0" name="monolith-label">
            <a:extLst>
              <a:ext uri="{FF2B5EF4-FFF2-40B4-BE49-F238E27FC236}">
                <a16:creationId xmlns:a16="http://schemas.microsoft.com/office/drawing/2014/main" id="{93707B13-1192-37BA-0A88-F6B86E2EC970}"/>
              </a:ext>
            </a:extLst>
          </p:cNvPr>
          <p:cNvSpPr>
            <a:spLocks noGrp="1"/>
          </p:cNvSpPr>
          <p:nvPr/>
        </p:nvSpPr>
        <p:spPr>
          <a:xfrm>
            <a:off x="4365437" y="1889059"/>
            <a:ext cx="2857409" cy="2698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B9FF65"/>
                </a:solidFill>
              </a:defRPr>
            </a:pPr>
            <a:r>
              <a:rPr lang="en-GB" sz="1125" b="1">
                <a:solidFill>
                  <a:srgbClr val="B9FF65"/>
                </a:solidFill>
              </a:rPr>
              <a:t>LEGACY MONOLITH</a:t>
            </a:r>
          </a:p>
        </p:txBody>
      </p:sp>
      <p:sp>
        <p:nvSpPr>
          <p:cNvPr id="11" name="layer-294">
            <a:extLst>
              <a:ext uri="{FF2B5EF4-FFF2-40B4-BE49-F238E27FC236}">
                <a16:creationId xmlns:a16="http://schemas.microsoft.com/office/drawing/2014/main" id="{AE4B0D3D-78DC-8383-83D5-468E3967E37A}"/>
              </a:ext>
            </a:extLst>
          </p:cNvPr>
          <p:cNvSpPr>
            <a:spLocks noGrp="1"/>
          </p:cNvSpPr>
          <p:nvPr/>
        </p:nvSpPr>
        <p:spPr>
          <a:xfrm>
            <a:off x="4365437" y="2333549"/>
            <a:ext cx="2857409" cy="428579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2" name="layer-label-294">
            <a:extLst>
              <a:ext uri="{FF2B5EF4-FFF2-40B4-BE49-F238E27FC236}">
                <a16:creationId xmlns:a16="http://schemas.microsoft.com/office/drawing/2014/main" id="{3A165593-B024-19F7-EA9F-69ACB43C6205}"/>
              </a:ext>
            </a:extLst>
          </p:cNvPr>
          <p:cNvSpPr>
            <a:spLocks noGrp="1"/>
          </p:cNvSpPr>
          <p:nvPr/>
        </p:nvSpPr>
        <p:spPr>
          <a:xfrm>
            <a:off x="4524177" y="2389053"/>
            <a:ext cx="2539929" cy="3174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23DAE"/>
                </a:solidFill>
              </a:defRPr>
            </a:pPr>
            <a:r>
              <a:rPr lang="en-GB" sz="1125" b="1">
                <a:solidFill>
                  <a:srgbClr val="123DAE"/>
                </a:solidFill>
              </a:rPr>
              <a:t>API &amp; WEB LAYER</a:t>
            </a:r>
          </a:p>
        </p:txBody>
      </p:sp>
      <p:sp>
        <p:nvSpPr>
          <p:cNvPr id="13" name="layer-365">
            <a:extLst>
              <a:ext uri="{FF2B5EF4-FFF2-40B4-BE49-F238E27FC236}">
                <a16:creationId xmlns:a16="http://schemas.microsoft.com/office/drawing/2014/main" id="{F34292CF-A9CD-6891-EAF4-63AB576C06B1}"/>
              </a:ext>
            </a:extLst>
          </p:cNvPr>
          <p:cNvSpPr>
            <a:spLocks noGrp="1"/>
          </p:cNvSpPr>
          <p:nvPr/>
        </p:nvSpPr>
        <p:spPr>
          <a:xfrm>
            <a:off x="4365437" y="2897094"/>
            <a:ext cx="2857409" cy="428579"/>
          </a:xfrm>
          <a:prstGeom prst="roundRect">
            <a:avLst>
              <a:gd name="adj" fmla="val 14815"/>
            </a:avLst>
          </a:prstGeom>
          <a:solidFill>
            <a:srgbClr val="DCE5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4" name="layer-label-365">
            <a:extLst>
              <a:ext uri="{FF2B5EF4-FFF2-40B4-BE49-F238E27FC236}">
                <a16:creationId xmlns:a16="http://schemas.microsoft.com/office/drawing/2014/main" id="{1C6D80EF-49B0-47EB-80FE-4493754C497E}"/>
              </a:ext>
            </a:extLst>
          </p:cNvPr>
          <p:cNvSpPr>
            <a:spLocks noGrp="1"/>
          </p:cNvSpPr>
          <p:nvPr/>
        </p:nvSpPr>
        <p:spPr>
          <a:xfrm>
            <a:off x="4524177" y="2952598"/>
            <a:ext cx="2539929" cy="3174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23DAE"/>
                </a:solidFill>
              </a:defRPr>
            </a:pPr>
            <a:r>
              <a:rPr lang="en-GB" sz="1125" b="1">
                <a:solidFill>
                  <a:srgbClr val="123DAE"/>
                </a:solidFill>
              </a:rPr>
              <a:t>BUSINESS LOGIC</a:t>
            </a:r>
          </a:p>
        </p:txBody>
      </p:sp>
      <p:sp>
        <p:nvSpPr>
          <p:cNvPr id="15" name="layer-436">
            <a:extLst>
              <a:ext uri="{FF2B5EF4-FFF2-40B4-BE49-F238E27FC236}">
                <a16:creationId xmlns:a16="http://schemas.microsoft.com/office/drawing/2014/main" id="{B9D2EA6F-8D1E-FA2F-1BE8-1A6EF4ED355A}"/>
              </a:ext>
            </a:extLst>
          </p:cNvPr>
          <p:cNvSpPr>
            <a:spLocks noGrp="1"/>
          </p:cNvSpPr>
          <p:nvPr/>
        </p:nvSpPr>
        <p:spPr>
          <a:xfrm>
            <a:off x="4365437" y="3460638"/>
            <a:ext cx="2857409" cy="428579"/>
          </a:xfrm>
          <a:prstGeom prst="roundRect">
            <a:avLst>
              <a:gd name="adj" fmla="val 14815"/>
            </a:avLst>
          </a:prstGeom>
          <a:solidFill>
            <a:srgbClr val="BFD0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6" name="layer-label-436">
            <a:extLst>
              <a:ext uri="{FF2B5EF4-FFF2-40B4-BE49-F238E27FC236}">
                <a16:creationId xmlns:a16="http://schemas.microsoft.com/office/drawing/2014/main" id="{029B5613-AAF3-1466-85C0-80334EFF8EE4}"/>
              </a:ext>
            </a:extLst>
          </p:cNvPr>
          <p:cNvSpPr>
            <a:spLocks noGrp="1"/>
          </p:cNvSpPr>
          <p:nvPr/>
        </p:nvSpPr>
        <p:spPr>
          <a:xfrm>
            <a:off x="4524177" y="3516142"/>
            <a:ext cx="2539929" cy="3174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23DAE"/>
                </a:solidFill>
              </a:defRPr>
            </a:pPr>
            <a:r>
              <a:rPr lang="en-GB" sz="1125" b="1">
                <a:solidFill>
                  <a:srgbClr val="123DAE"/>
                </a:solidFill>
              </a:rPr>
              <a:t>INTEGRATIONS</a:t>
            </a:r>
          </a:p>
        </p:txBody>
      </p:sp>
      <p:sp>
        <p:nvSpPr>
          <p:cNvPr id="17" name="layer-507">
            <a:extLst>
              <a:ext uri="{FF2B5EF4-FFF2-40B4-BE49-F238E27FC236}">
                <a16:creationId xmlns:a16="http://schemas.microsoft.com/office/drawing/2014/main" id="{BB86F343-A30F-07F3-0149-E3F3BE007E1B}"/>
              </a:ext>
            </a:extLst>
          </p:cNvPr>
          <p:cNvSpPr>
            <a:spLocks noGrp="1"/>
          </p:cNvSpPr>
          <p:nvPr/>
        </p:nvSpPr>
        <p:spPr>
          <a:xfrm>
            <a:off x="4365437" y="4024183"/>
            <a:ext cx="2857409" cy="428579"/>
          </a:xfrm>
          <a:prstGeom prst="roundRect">
            <a:avLst>
              <a:gd name="adj" fmla="val 14815"/>
            </a:avLst>
          </a:prstGeom>
          <a:solidFill>
            <a:srgbClr val="9EB8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8" name="layer-label-507">
            <a:extLst>
              <a:ext uri="{FF2B5EF4-FFF2-40B4-BE49-F238E27FC236}">
                <a16:creationId xmlns:a16="http://schemas.microsoft.com/office/drawing/2014/main" id="{74904235-8DA7-477D-08E7-FBB97F4F9EB4}"/>
              </a:ext>
            </a:extLst>
          </p:cNvPr>
          <p:cNvSpPr>
            <a:spLocks noGrp="1"/>
          </p:cNvSpPr>
          <p:nvPr/>
        </p:nvSpPr>
        <p:spPr>
          <a:xfrm>
            <a:off x="4524177" y="4079687"/>
            <a:ext cx="2539929" cy="3174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23DAE"/>
                </a:solidFill>
              </a:defRPr>
            </a:pPr>
            <a:r>
              <a:rPr lang="en-GB" sz="1125" b="1">
                <a:solidFill>
                  <a:srgbClr val="123DAE"/>
                </a:solidFill>
              </a:rPr>
              <a:t>PERSISTENCE</a:t>
            </a:r>
          </a:p>
        </p:txBody>
      </p:sp>
      <p:sp>
        <p:nvSpPr>
          <p:cNvPr id="19" name="single-deployable">
            <a:extLst>
              <a:ext uri="{FF2B5EF4-FFF2-40B4-BE49-F238E27FC236}">
                <a16:creationId xmlns:a16="http://schemas.microsoft.com/office/drawing/2014/main" id="{5D7E8425-2237-D24C-C917-9019CF26AEE1}"/>
              </a:ext>
            </a:extLst>
          </p:cNvPr>
          <p:cNvSpPr>
            <a:spLocks noGrp="1"/>
          </p:cNvSpPr>
          <p:nvPr/>
        </p:nvSpPr>
        <p:spPr>
          <a:xfrm>
            <a:off x="4365437" y="4492447"/>
            <a:ext cx="2857409" cy="2063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75" b="1">
                <a:solidFill>
                  <a:srgbClr val="B9FF65"/>
                </a:solidFill>
              </a:defRPr>
            </a:pPr>
            <a:r>
              <a:rPr lang="en-GB" sz="875" b="1">
                <a:solidFill>
                  <a:srgbClr val="B9FF65"/>
                </a:solidFill>
              </a:rPr>
              <a:t>A SINGLE DEPLOYABLE UNIT</a:t>
            </a:r>
          </a:p>
        </p:txBody>
      </p:sp>
      <p:sp>
        <p:nvSpPr>
          <p:cNvPr id="20" name="fleet-title">
            <a:extLst>
              <a:ext uri="{FF2B5EF4-FFF2-40B4-BE49-F238E27FC236}">
                <a16:creationId xmlns:a16="http://schemas.microsoft.com/office/drawing/2014/main" id="{C4589D7D-506A-6005-FC12-417DE1037CFC}"/>
              </a:ext>
            </a:extLst>
          </p:cNvPr>
          <p:cNvSpPr>
            <a:spLocks noGrp="1"/>
          </p:cNvSpPr>
          <p:nvPr/>
        </p:nvSpPr>
        <p:spPr>
          <a:xfrm>
            <a:off x="8810244" y="1889059"/>
            <a:ext cx="2698669" cy="2540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00" b="1">
                <a:solidFill>
                  <a:srgbClr val="B9FF65"/>
                </a:solidFill>
              </a:defRPr>
            </a:pPr>
            <a:r>
              <a:rPr lang="en-GB" sz="1000" b="1">
                <a:solidFill>
                  <a:srgbClr val="B9FF65"/>
                </a:solidFill>
              </a:rPr>
              <a:t>PRODUCTION FLEET</a:t>
            </a:r>
          </a:p>
        </p:txBody>
      </p:sp>
      <p:sp>
        <p:nvSpPr>
          <p:cNvPr id="21" name="node-1">
            <a:extLst>
              <a:ext uri="{FF2B5EF4-FFF2-40B4-BE49-F238E27FC236}">
                <a16:creationId xmlns:a16="http://schemas.microsoft.com/office/drawing/2014/main" id="{F64888C6-C44A-5BDE-D0DE-C1D798F78EFA}"/>
              </a:ext>
            </a:extLst>
          </p:cNvPr>
          <p:cNvSpPr>
            <a:spLocks noGrp="1"/>
          </p:cNvSpPr>
          <p:nvPr/>
        </p:nvSpPr>
        <p:spPr>
          <a:xfrm>
            <a:off x="8929299" y="2397008"/>
            <a:ext cx="650870" cy="452445"/>
          </a:xfrm>
          <a:prstGeom prst="roundRect">
            <a:avLst>
              <a:gd name="adj" fmla="val 14035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3" name="node-line-1-1">
            <a:extLst>
              <a:ext uri="{FF2B5EF4-FFF2-40B4-BE49-F238E27FC236}">
                <a16:creationId xmlns:a16="http://schemas.microsoft.com/office/drawing/2014/main" id="{85BFB18B-1AC1-4B01-D01F-A96C7151BA73}"/>
              </a:ext>
            </a:extLst>
          </p:cNvPr>
          <p:cNvSpPr>
            <a:spLocks noGrp="1"/>
          </p:cNvSpPr>
          <p:nvPr/>
        </p:nvSpPr>
        <p:spPr>
          <a:xfrm>
            <a:off x="9048354" y="2531974"/>
            <a:ext cx="412760" cy="31730"/>
          </a:xfrm>
          <a:prstGeom prst="rect">
            <a:avLst/>
          </a:prstGeom>
          <a:solidFill>
            <a:srgbClr val="B9FF65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4" name="node-line-1-2">
            <a:extLst>
              <a:ext uri="{FF2B5EF4-FFF2-40B4-BE49-F238E27FC236}">
                <a16:creationId xmlns:a16="http://schemas.microsoft.com/office/drawing/2014/main" id="{DC696998-4601-51E6-FB1F-668F6764A597}"/>
              </a:ext>
            </a:extLst>
          </p:cNvPr>
          <p:cNvSpPr>
            <a:spLocks noGrp="1"/>
          </p:cNvSpPr>
          <p:nvPr/>
        </p:nvSpPr>
        <p:spPr>
          <a:xfrm>
            <a:off x="9048354" y="2643073"/>
            <a:ext cx="309524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5" name="node-2">
            <a:extLst>
              <a:ext uri="{FF2B5EF4-FFF2-40B4-BE49-F238E27FC236}">
                <a16:creationId xmlns:a16="http://schemas.microsoft.com/office/drawing/2014/main" id="{5459BC8D-E5F5-0C0F-3D35-B67A4B4ABFB3}"/>
              </a:ext>
            </a:extLst>
          </p:cNvPr>
          <p:cNvSpPr>
            <a:spLocks noGrp="1"/>
          </p:cNvSpPr>
          <p:nvPr/>
        </p:nvSpPr>
        <p:spPr>
          <a:xfrm>
            <a:off x="9802459" y="2397008"/>
            <a:ext cx="650870" cy="452445"/>
          </a:xfrm>
          <a:prstGeom prst="roundRect">
            <a:avLst>
              <a:gd name="adj" fmla="val 14035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6" name="node-line-2-1">
            <a:extLst>
              <a:ext uri="{FF2B5EF4-FFF2-40B4-BE49-F238E27FC236}">
                <a16:creationId xmlns:a16="http://schemas.microsoft.com/office/drawing/2014/main" id="{6B4F1CA4-30D2-A74C-1C6F-3F5AA4D50AAB}"/>
              </a:ext>
            </a:extLst>
          </p:cNvPr>
          <p:cNvSpPr>
            <a:spLocks noGrp="1"/>
          </p:cNvSpPr>
          <p:nvPr/>
        </p:nvSpPr>
        <p:spPr>
          <a:xfrm>
            <a:off x="9921514" y="2531974"/>
            <a:ext cx="412760" cy="31730"/>
          </a:xfrm>
          <a:prstGeom prst="rect">
            <a:avLst/>
          </a:prstGeom>
          <a:solidFill>
            <a:srgbClr val="B9FF65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7" name="node-line-2-2">
            <a:extLst>
              <a:ext uri="{FF2B5EF4-FFF2-40B4-BE49-F238E27FC236}">
                <a16:creationId xmlns:a16="http://schemas.microsoft.com/office/drawing/2014/main" id="{F38DE701-B6D6-2216-A18E-32A5AAE424E1}"/>
              </a:ext>
            </a:extLst>
          </p:cNvPr>
          <p:cNvSpPr>
            <a:spLocks noGrp="1"/>
          </p:cNvSpPr>
          <p:nvPr/>
        </p:nvSpPr>
        <p:spPr>
          <a:xfrm>
            <a:off x="9921514" y="2643073"/>
            <a:ext cx="309524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8" name="node-3">
            <a:extLst>
              <a:ext uri="{FF2B5EF4-FFF2-40B4-BE49-F238E27FC236}">
                <a16:creationId xmlns:a16="http://schemas.microsoft.com/office/drawing/2014/main" id="{AF9B9BF8-9572-A4DD-C204-92C1838AFABF}"/>
              </a:ext>
            </a:extLst>
          </p:cNvPr>
          <p:cNvSpPr>
            <a:spLocks noGrp="1"/>
          </p:cNvSpPr>
          <p:nvPr/>
        </p:nvSpPr>
        <p:spPr>
          <a:xfrm>
            <a:off x="10675529" y="2397008"/>
            <a:ext cx="650870" cy="452445"/>
          </a:xfrm>
          <a:prstGeom prst="roundRect">
            <a:avLst>
              <a:gd name="adj" fmla="val 14035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9" name="node-line-3-1">
            <a:extLst>
              <a:ext uri="{FF2B5EF4-FFF2-40B4-BE49-F238E27FC236}">
                <a16:creationId xmlns:a16="http://schemas.microsoft.com/office/drawing/2014/main" id="{2A9679CF-D64E-D098-0B4B-84CB82D599B1}"/>
              </a:ext>
            </a:extLst>
          </p:cNvPr>
          <p:cNvSpPr>
            <a:spLocks noGrp="1"/>
          </p:cNvSpPr>
          <p:nvPr/>
        </p:nvSpPr>
        <p:spPr>
          <a:xfrm>
            <a:off x="10794583" y="2531974"/>
            <a:ext cx="412760" cy="31730"/>
          </a:xfrm>
          <a:prstGeom prst="rect">
            <a:avLst/>
          </a:prstGeom>
          <a:solidFill>
            <a:srgbClr val="B9FF65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0" name="node-line-3-2">
            <a:extLst>
              <a:ext uri="{FF2B5EF4-FFF2-40B4-BE49-F238E27FC236}">
                <a16:creationId xmlns:a16="http://schemas.microsoft.com/office/drawing/2014/main" id="{576CFA26-5989-BE34-9E2C-2C98F651E599}"/>
              </a:ext>
            </a:extLst>
          </p:cNvPr>
          <p:cNvSpPr>
            <a:spLocks noGrp="1"/>
          </p:cNvSpPr>
          <p:nvPr/>
        </p:nvSpPr>
        <p:spPr>
          <a:xfrm>
            <a:off x="10794583" y="2643073"/>
            <a:ext cx="309524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1" name="node-4">
            <a:extLst>
              <a:ext uri="{FF2B5EF4-FFF2-40B4-BE49-F238E27FC236}">
                <a16:creationId xmlns:a16="http://schemas.microsoft.com/office/drawing/2014/main" id="{33E9DDAB-DAAD-81DF-D576-4A252D9FCFDE}"/>
              </a:ext>
            </a:extLst>
          </p:cNvPr>
          <p:cNvSpPr>
            <a:spLocks noGrp="1"/>
          </p:cNvSpPr>
          <p:nvPr/>
        </p:nvSpPr>
        <p:spPr>
          <a:xfrm>
            <a:off x="8929299" y="3135203"/>
            <a:ext cx="650870" cy="452445"/>
          </a:xfrm>
          <a:prstGeom prst="roundRect">
            <a:avLst>
              <a:gd name="adj" fmla="val 14035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2" name="node-line-4-1">
            <a:extLst>
              <a:ext uri="{FF2B5EF4-FFF2-40B4-BE49-F238E27FC236}">
                <a16:creationId xmlns:a16="http://schemas.microsoft.com/office/drawing/2014/main" id="{0D18053A-EA5E-A555-15FC-AD59D2BE62F4}"/>
              </a:ext>
            </a:extLst>
          </p:cNvPr>
          <p:cNvSpPr>
            <a:spLocks noGrp="1"/>
          </p:cNvSpPr>
          <p:nvPr/>
        </p:nvSpPr>
        <p:spPr>
          <a:xfrm>
            <a:off x="9048354" y="3270077"/>
            <a:ext cx="412760" cy="31730"/>
          </a:xfrm>
          <a:prstGeom prst="rect">
            <a:avLst/>
          </a:prstGeom>
          <a:solidFill>
            <a:srgbClr val="B9FF65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3" name="node-line-4-2">
            <a:extLst>
              <a:ext uri="{FF2B5EF4-FFF2-40B4-BE49-F238E27FC236}">
                <a16:creationId xmlns:a16="http://schemas.microsoft.com/office/drawing/2014/main" id="{DA59C182-38A3-90C6-A62D-9A726CED8D52}"/>
              </a:ext>
            </a:extLst>
          </p:cNvPr>
          <p:cNvSpPr>
            <a:spLocks noGrp="1"/>
          </p:cNvSpPr>
          <p:nvPr/>
        </p:nvSpPr>
        <p:spPr>
          <a:xfrm>
            <a:off x="9048354" y="3381268"/>
            <a:ext cx="309524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4" name="node-5">
            <a:extLst>
              <a:ext uri="{FF2B5EF4-FFF2-40B4-BE49-F238E27FC236}">
                <a16:creationId xmlns:a16="http://schemas.microsoft.com/office/drawing/2014/main" id="{D73057D2-CD40-C3EB-B52A-7EF6064A8AC0}"/>
              </a:ext>
            </a:extLst>
          </p:cNvPr>
          <p:cNvSpPr>
            <a:spLocks noGrp="1"/>
          </p:cNvSpPr>
          <p:nvPr/>
        </p:nvSpPr>
        <p:spPr>
          <a:xfrm>
            <a:off x="9802459" y="3135203"/>
            <a:ext cx="650870" cy="452445"/>
          </a:xfrm>
          <a:prstGeom prst="roundRect">
            <a:avLst>
              <a:gd name="adj" fmla="val 14035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5" name="node-line-5-1">
            <a:extLst>
              <a:ext uri="{FF2B5EF4-FFF2-40B4-BE49-F238E27FC236}">
                <a16:creationId xmlns:a16="http://schemas.microsoft.com/office/drawing/2014/main" id="{D9DF47EB-342A-F69A-CE81-5D21ECE0D363}"/>
              </a:ext>
            </a:extLst>
          </p:cNvPr>
          <p:cNvSpPr>
            <a:spLocks noGrp="1"/>
          </p:cNvSpPr>
          <p:nvPr/>
        </p:nvSpPr>
        <p:spPr>
          <a:xfrm>
            <a:off x="9921514" y="3270077"/>
            <a:ext cx="412760" cy="31730"/>
          </a:xfrm>
          <a:prstGeom prst="rect">
            <a:avLst/>
          </a:prstGeom>
          <a:solidFill>
            <a:srgbClr val="B9FF65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6" name="node-line-5-2">
            <a:extLst>
              <a:ext uri="{FF2B5EF4-FFF2-40B4-BE49-F238E27FC236}">
                <a16:creationId xmlns:a16="http://schemas.microsoft.com/office/drawing/2014/main" id="{125B9F69-D43A-09D7-25F8-A0F7C85AC69E}"/>
              </a:ext>
            </a:extLst>
          </p:cNvPr>
          <p:cNvSpPr>
            <a:spLocks noGrp="1"/>
          </p:cNvSpPr>
          <p:nvPr/>
        </p:nvSpPr>
        <p:spPr>
          <a:xfrm>
            <a:off x="9921514" y="3381268"/>
            <a:ext cx="309524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7" name="node-6">
            <a:extLst>
              <a:ext uri="{FF2B5EF4-FFF2-40B4-BE49-F238E27FC236}">
                <a16:creationId xmlns:a16="http://schemas.microsoft.com/office/drawing/2014/main" id="{FAF2F635-382D-615F-6E88-2050C620621B}"/>
              </a:ext>
            </a:extLst>
          </p:cNvPr>
          <p:cNvSpPr>
            <a:spLocks noGrp="1"/>
          </p:cNvSpPr>
          <p:nvPr/>
        </p:nvSpPr>
        <p:spPr>
          <a:xfrm>
            <a:off x="10675529" y="3135203"/>
            <a:ext cx="650870" cy="452445"/>
          </a:xfrm>
          <a:prstGeom prst="roundRect">
            <a:avLst>
              <a:gd name="adj" fmla="val 14035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8" name="node-line-6-1">
            <a:extLst>
              <a:ext uri="{FF2B5EF4-FFF2-40B4-BE49-F238E27FC236}">
                <a16:creationId xmlns:a16="http://schemas.microsoft.com/office/drawing/2014/main" id="{3978EC1C-E212-2D4F-962A-F3D89A560BD5}"/>
              </a:ext>
            </a:extLst>
          </p:cNvPr>
          <p:cNvSpPr>
            <a:spLocks noGrp="1"/>
          </p:cNvSpPr>
          <p:nvPr/>
        </p:nvSpPr>
        <p:spPr>
          <a:xfrm>
            <a:off x="10794583" y="3270077"/>
            <a:ext cx="412760" cy="31730"/>
          </a:xfrm>
          <a:prstGeom prst="rect">
            <a:avLst/>
          </a:prstGeom>
          <a:solidFill>
            <a:srgbClr val="B9FF65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9" name="node-line-6-2">
            <a:extLst>
              <a:ext uri="{FF2B5EF4-FFF2-40B4-BE49-F238E27FC236}">
                <a16:creationId xmlns:a16="http://schemas.microsoft.com/office/drawing/2014/main" id="{AE71DA34-B0EF-6699-3371-52EA2AE59D38}"/>
              </a:ext>
            </a:extLst>
          </p:cNvPr>
          <p:cNvSpPr>
            <a:spLocks noGrp="1"/>
          </p:cNvSpPr>
          <p:nvPr/>
        </p:nvSpPr>
        <p:spPr>
          <a:xfrm>
            <a:off x="10794583" y="3381268"/>
            <a:ext cx="309524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0" name="node-7">
            <a:extLst>
              <a:ext uri="{FF2B5EF4-FFF2-40B4-BE49-F238E27FC236}">
                <a16:creationId xmlns:a16="http://schemas.microsoft.com/office/drawing/2014/main" id="{2E886A34-52D5-ECF9-29AA-712FBA4760DC}"/>
              </a:ext>
            </a:extLst>
          </p:cNvPr>
          <p:cNvSpPr>
            <a:spLocks noGrp="1"/>
          </p:cNvSpPr>
          <p:nvPr/>
        </p:nvSpPr>
        <p:spPr>
          <a:xfrm>
            <a:off x="8929299" y="3873307"/>
            <a:ext cx="650870" cy="452445"/>
          </a:xfrm>
          <a:prstGeom prst="roundRect">
            <a:avLst>
              <a:gd name="adj" fmla="val 14035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1" name="node-line-7-1">
            <a:extLst>
              <a:ext uri="{FF2B5EF4-FFF2-40B4-BE49-F238E27FC236}">
                <a16:creationId xmlns:a16="http://schemas.microsoft.com/office/drawing/2014/main" id="{849AC2DC-409B-ABD5-6883-F8CB6E231164}"/>
              </a:ext>
            </a:extLst>
          </p:cNvPr>
          <p:cNvSpPr>
            <a:spLocks noGrp="1"/>
          </p:cNvSpPr>
          <p:nvPr/>
        </p:nvSpPr>
        <p:spPr>
          <a:xfrm>
            <a:off x="9048354" y="4008272"/>
            <a:ext cx="412760" cy="31730"/>
          </a:xfrm>
          <a:prstGeom prst="rect">
            <a:avLst/>
          </a:prstGeom>
          <a:solidFill>
            <a:srgbClr val="B9FF65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2" name="node-line-7-2">
            <a:extLst>
              <a:ext uri="{FF2B5EF4-FFF2-40B4-BE49-F238E27FC236}">
                <a16:creationId xmlns:a16="http://schemas.microsoft.com/office/drawing/2014/main" id="{E4A69455-8CEE-898D-5724-D8C6CF2D02EE}"/>
              </a:ext>
            </a:extLst>
          </p:cNvPr>
          <p:cNvSpPr>
            <a:spLocks noGrp="1"/>
          </p:cNvSpPr>
          <p:nvPr/>
        </p:nvSpPr>
        <p:spPr>
          <a:xfrm>
            <a:off x="9048354" y="4119372"/>
            <a:ext cx="309524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3" name="node-8">
            <a:extLst>
              <a:ext uri="{FF2B5EF4-FFF2-40B4-BE49-F238E27FC236}">
                <a16:creationId xmlns:a16="http://schemas.microsoft.com/office/drawing/2014/main" id="{AB0F765A-EF63-B70B-EB51-045027C3E086}"/>
              </a:ext>
            </a:extLst>
          </p:cNvPr>
          <p:cNvSpPr>
            <a:spLocks noGrp="1"/>
          </p:cNvSpPr>
          <p:nvPr/>
        </p:nvSpPr>
        <p:spPr>
          <a:xfrm>
            <a:off x="9802459" y="3873307"/>
            <a:ext cx="650870" cy="452445"/>
          </a:xfrm>
          <a:prstGeom prst="roundRect">
            <a:avLst>
              <a:gd name="adj" fmla="val 14035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4" name="node-line-8-1">
            <a:extLst>
              <a:ext uri="{FF2B5EF4-FFF2-40B4-BE49-F238E27FC236}">
                <a16:creationId xmlns:a16="http://schemas.microsoft.com/office/drawing/2014/main" id="{CE6947DA-2287-FAE0-AD4F-70FE7F54D61F}"/>
              </a:ext>
            </a:extLst>
          </p:cNvPr>
          <p:cNvSpPr>
            <a:spLocks noGrp="1"/>
          </p:cNvSpPr>
          <p:nvPr/>
        </p:nvSpPr>
        <p:spPr>
          <a:xfrm>
            <a:off x="9921514" y="4008272"/>
            <a:ext cx="412760" cy="31730"/>
          </a:xfrm>
          <a:prstGeom prst="rect">
            <a:avLst/>
          </a:prstGeom>
          <a:solidFill>
            <a:srgbClr val="B9FF65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5" name="node-line-8-2">
            <a:extLst>
              <a:ext uri="{FF2B5EF4-FFF2-40B4-BE49-F238E27FC236}">
                <a16:creationId xmlns:a16="http://schemas.microsoft.com/office/drawing/2014/main" id="{2E1126FE-6AB2-A908-5FEF-A2689EB00D85}"/>
              </a:ext>
            </a:extLst>
          </p:cNvPr>
          <p:cNvSpPr>
            <a:spLocks noGrp="1"/>
          </p:cNvSpPr>
          <p:nvPr/>
        </p:nvSpPr>
        <p:spPr>
          <a:xfrm>
            <a:off x="9921514" y="4119372"/>
            <a:ext cx="309524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6" name="node-9">
            <a:extLst>
              <a:ext uri="{FF2B5EF4-FFF2-40B4-BE49-F238E27FC236}">
                <a16:creationId xmlns:a16="http://schemas.microsoft.com/office/drawing/2014/main" id="{47718E70-FEE8-E1AB-9598-2AC89EC636BE}"/>
              </a:ext>
            </a:extLst>
          </p:cNvPr>
          <p:cNvSpPr>
            <a:spLocks noGrp="1"/>
          </p:cNvSpPr>
          <p:nvPr/>
        </p:nvSpPr>
        <p:spPr>
          <a:xfrm>
            <a:off x="10675529" y="3873307"/>
            <a:ext cx="650870" cy="452445"/>
          </a:xfrm>
          <a:prstGeom prst="roundRect">
            <a:avLst>
              <a:gd name="adj" fmla="val 14035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7" name="node-line-9-1">
            <a:extLst>
              <a:ext uri="{FF2B5EF4-FFF2-40B4-BE49-F238E27FC236}">
                <a16:creationId xmlns:a16="http://schemas.microsoft.com/office/drawing/2014/main" id="{90272006-CD7B-1168-59FD-13134611A85F}"/>
              </a:ext>
            </a:extLst>
          </p:cNvPr>
          <p:cNvSpPr>
            <a:spLocks noGrp="1"/>
          </p:cNvSpPr>
          <p:nvPr/>
        </p:nvSpPr>
        <p:spPr>
          <a:xfrm>
            <a:off x="10794583" y="4008272"/>
            <a:ext cx="412760" cy="31730"/>
          </a:xfrm>
          <a:prstGeom prst="rect">
            <a:avLst/>
          </a:prstGeom>
          <a:solidFill>
            <a:srgbClr val="B9FF65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8" name="node-line-9-2">
            <a:extLst>
              <a:ext uri="{FF2B5EF4-FFF2-40B4-BE49-F238E27FC236}">
                <a16:creationId xmlns:a16="http://schemas.microsoft.com/office/drawing/2014/main" id="{D8E6BC1F-8E15-C71B-80A8-AFC920BF9787}"/>
              </a:ext>
            </a:extLst>
          </p:cNvPr>
          <p:cNvSpPr>
            <a:spLocks noGrp="1"/>
          </p:cNvSpPr>
          <p:nvPr/>
        </p:nvSpPr>
        <p:spPr>
          <a:xfrm>
            <a:off x="10794583" y="4119372"/>
            <a:ext cx="309524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9" name="fleet-caption">
            <a:extLst>
              <a:ext uri="{FF2B5EF4-FFF2-40B4-BE49-F238E27FC236}">
                <a16:creationId xmlns:a16="http://schemas.microsoft.com/office/drawing/2014/main" id="{6140E809-8251-5A09-5BDC-16E35FA1E92B}"/>
              </a:ext>
            </a:extLst>
          </p:cNvPr>
          <p:cNvSpPr>
            <a:spLocks noGrp="1"/>
          </p:cNvSpPr>
          <p:nvPr/>
        </p:nvSpPr>
        <p:spPr>
          <a:xfrm>
            <a:off x="8611819" y="4484492"/>
            <a:ext cx="3095518" cy="33339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0">
                <a:solidFill>
                  <a:srgbClr val="DCE5FF"/>
                </a:solidFill>
              </a:defRPr>
            </a:pPr>
            <a:r>
              <a:rPr lang="en-GB" sz="1050" b="0">
                <a:solidFill>
                  <a:srgbClr val="DCE5FF"/>
                </a:solidFill>
              </a:rPr>
              <a:t>Multiple nodes carrying the same monolith</a:t>
            </a:r>
          </a:p>
        </p:txBody>
      </p:sp>
      <p:sp>
        <p:nvSpPr>
          <p:cNvPr id="50" name="constraint-line">
            <a:extLst>
              <a:ext uri="{FF2B5EF4-FFF2-40B4-BE49-F238E27FC236}">
                <a16:creationId xmlns:a16="http://schemas.microsoft.com/office/drawing/2014/main" id="{77EB7AC2-C1F1-ECDF-ADD8-1D7447B81694}"/>
              </a:ext>
            </a:extLst>
          </p:cNvPr>
          <p:cNvSpPr>
            <a:spLocks noGrp="1"/>
          </p:cNvSpPr>
          <p:nvPr/>
        </p:nvSpPr>
        <p:spPr>
          <a:xfrm>
            <a:off x="1031809" y="5183002"/>
            <a:ext cx="10635844" cy="23774"/>
          </a:xfrm>
          <a:prstGeom prst="rect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1" name="constraint">
            <a:extLst>
              <a:ext uri="{FF2B5EF4-FFF2-40B4-BE49-F238E27FC236}">
                <a16:creationId xmlns:a16="http://schemas.microsoft.com/office/drawing/2014/main" id="{5298C722-A12C-2E02-580A-4F81F70DB30A}"/>
              </a:ext>
            </a:extLst>
          </p:cNvPr>
          <p:cNvSpPr>
            <a:spLocks noGrp="1"/>
          </p:cNvSpPr>
          <p:nvPr/>
        </p:nvSpPr>
        <p:spPr>
          <a:xfrm>
            <a:off x="1428659" y="5349697"/>
            <a:ext cx="9842144" cy="3810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50" b="1">
                <a:solidFill>
                  <a:srgbClr val="FFFFFF"/>
                </a:solidFill>
              </a:defRPr>
            </a:pPr>
            <a:r>
              <a:rPr lang="en-GB" sz="1550" b="1">
                <a:solidFill>
                  <a:srgbClr val="FFFFFF"/>
                </a:solidFill>
              </a:rPr>
              <a:t>24/7 platform   ·   Zero planned downtime   ·   Large blast radius</a:t>
            </a:r>
          </a:p>
        </p:txBody>
      </p:sp>
    </p:spTree>
    <p:extLst>
      <p:ext uri="{BB962C8B-B14F-4D97-AF65-F5344CB8AC3E}">
        <p14:creationId xmlns:p14="http://schemas.microsoft.com/office/powerpoint/2010/main" val="3756441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E2DDA5E8-46B0-8FAE-6686-13C4C51488D6}"/>
              </a:ext>
            </a:extLst>
          </p:cNvPr>
          <p:cNvSpPr>
            <a:spLocks noGrp="1"/>
          </p:cNvSpPr>
          <p:nvPr/>
        </p:nvSpPr>
        <p:spPr>
          <a:xfrm>
            <a:off x="1000079" y="312084"/>
            <a:ext cx="8572500" cy="68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300" b="1">
                <a:solidFill>
                  <a:srgbClr val="FFFFFF"/>
                </a:solidFill>
              </a:defRPr>
            </a:pPr>
            <a:r>
              <a:rPr lang="en-GB" sz="3300" b="1" dirty="0">
                <a:solidFill>
                  <a:srgbClr val="FFFFFF"/>
                </a:solidFill>
              </a:rPr>
              <a:t>The Strategy: Build in Parallel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DAAB9203-28C9-50BC-E0B8-67B3419026FA}"/>
              </a:ext>
            </a:extLst>
          </p:cNvPr>
          <p:cNvSpPr>
            <a:spLocks noGrp="1"/>
          </p:cNvSpPr>
          <p:nvPr/>
        </p:nvSpPr>
        <p:spPr>
          <a:xfrm>
            <a:off x="945835" y="1095153"/>
            <a:ext cx="8572500" cy="30166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00" b="0">
                <a:solidFill>
                  <a:srgbClr val="B9FF65"/>
                </a:solidFill>
              </a:defRPr>
            </a:pPr>
            <a:r>
              <a:rPr lang="en-GB" sz="1400" b="0" dirty="0">
                <a:solidFill>
                  <a:srgbClr val="B9FF65"/>
                </a:solidFill>
              </a:rPr>
              <a:t>Separate the modernization risk from the production cutover.</a:t>
            </a:r>
          </a:p>
        </p:txBody>
      </p:sp>
      <p:sp>
        <p:nvSpPr>
          <p:cNvPr id="6" name="traffic-in">
            <a:extLst>
              <a:ext uri="{FF2B5EF4-FFF2-40B4-BE49-F238E27FC236}">
                <a16:creationId xmlns:a16="http://schemas.microsoft.com/office/drawing/2014/main" id="{44595C50-3194-0AFC-F7E0-7D3E57769666}"/>
              </a:ext>
            </a:extLst>
          </p:cNvPr>
          <p:cNvSpPr>
            <a:spLocks noGrp="1"/>
          </p:cNvSpPr>
          <p:nvPr/>
        </p:nvSpPr>
        <p:spPr>
          <a:xfrm>
            <a:off x="1869308" y="3148279"/>
            <a:ext cx="1627175" cy="254020"/>
          </a:xfrm>
          <a:prstGeom prst="rightArrow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7" name="route-old">
            <a:extLst>
              <a:ext uri="{FF2B5EF4-FFF2-40B4-BE49-F238E27FC236}">
                <a16:creationId xmlns:a16="http://schemas.microsoft.com/office/drawing/2014/main" id="{1FD81A98-9E81-B855-D9E9-E6C7CF40A2FB}"/>
              </a:ext>
            </a:extLst>
          </p:cNvPr>
          <p:cNvSpPr>
            <a:spLocks noGrp="1"/>
          </p:cNvSpPr>
          <p:nvPr/>
        </p:nvSpPr>
        <p:spPr>
          <a:xfrm flipV="1">
            <a:off x="4738695" y="2738445"/>
            <a:ext cx="500085" cy="174650"/>
          </a:xfrm>
          <a:prstGeom prst="line">
            <a:avLst/>
          </a:prstGeom>
          <a:noFill/>
          <a:ln w="38100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8" name="route-new">
            <a:extLst>
              <a:ext uri="{FF2B5EF4-FFF2-40B4-BE49-F238E27FC236}">
                <a16:creationId xmlns:a16="http://schemas.microsoft.com/office/drawing/2014/main" id="{9A69B886-294F-CD28-951F-FBBB0D0DEC7F}"/>
              </a:ext>
            </a:extLst>
          </p:cNvPr>
          <p:cNvSpPr>
            <a:spLocks noGrp="1"/>
          </p:cNvSpPr>
          <p:nvPr/>
        </p:nvSpPr>
        <p:spPr>
          <a:xfrm>
            <a:off x="4246565" y="3452774"/>
            <a:ext cx="992215" cy="833476"/>
          </a:xfrm>
          <a:prstGeom prst="line">
            <a:avLst/>
          </a:prstGeom>
          <a:noFill/>
          <a:ln w="381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9" name="old-to-fleet">
            <a:extLst>
              <a:ext uri="{FF2B5EF4-FFF2-40B4-BE49-F238E27FC236}">
                <a16:creationId xmlns:a16="http://schemas.microsoft.com/office/drawing/2014/main" id="{EE53A9AC-DB0D-13DB-7612-B28C34FEA4DF}"/>
              </a:ext>
            </a:extLst>
          </p:cNvPr>
          <p:cNvSpPr>
            <a:spLocks noGrp="1"/>
          </p:cNvSpPr>
          <p:nvPr/>
        </p:nvSpPr>
        <p:spPr>
          <a:xfrm>
            <a:off x="7580285" y="2270089"/>
            <a:ext cx="1389065" cy="222291"/>
          </a:xfrm>
          <a:prstGeom prst="rightArrow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0" name="new-to-fleet">
            <a:extLst>
              <a:ext uri="{FF2B5EF4-FFF2-40B4-BE49-F238E27FC236}">
                <a16:creationId xmlns:a16="http://schemas.microsoft.com/office/drawing/2014/main" id="{34681BEF-BA7B-48E6-D72D-044751B545A1}"/>
              </a:ext>
            </a:extLst>
          </p:cNvPr>
          <p:cNvSpPr>
            <a:spLocks noGrp="1"/>
          </p:cNvSpPr>
          <p:nvPr/>
        </p:nvSpPr>
        <p:spPr>
          <a:xfrm>
            <a:off x="7580285" y="4246565"/>
            <a:ext cx="1389065" cy="222291"/>
          </a:xfrm>
          <a:prstGeom prst="rightArrow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1" name="users">
            <a:extLst>
              <a:ext uri="{FF2B5EF4-FFF2-40B4-BE49-F238E27FC236}">
                <a16:creationId xmlns:a16="http://schemas.microsoft.com/office/drawing/2014/main" id="{E60EB030-894F-1403-3CA8-CFBFA62EAF49}"/>
              </a:ext>
            </a:extLst>
          </p:cNvPr>
          <p:cNvSpPr>
            <a:spLocks noGrp="1"/>
          </p:cNvSpPr>
          <p:nvPr/>
        </p:nvSpPr>
        <p:spPr>
          <a:xfrm>
            <a:off x="754106" y="2657612"/>
            <a:ext cx="1190640" cy="1190640"/>
          </a:xfrm>
          <a:prstGeom prst="ellipse">
            <a:avLst/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2" name="users-icon">
            <a:extLst>
              <a:ext uri="{FF2B5EF4-FFF2-40B4-BE49-F238E27FC236}">
                <a16:creationId xmlns:a16="http://schemas.microsoft.com/office/drawing/2014/main" id="{ACF71BE4-9BA0-6496-3F28-D39215CB2EB0}"/>
              </a:ext>
            </a:extLst>
          </p:cNvPr>
          <p:cNvSpPr>
            <a:spLocks noGrp="1"/>
          </p:cNvSpPr>
          <p:nvPr/>
        </p:nvSpPr>
        <p:spPr>
          <a:xfrm>
            <a:off x="944575" y="2913096"/>
            <a:ext cx="809610" cy="2540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B9FF65"/>
                </a:solidFill>
              </a:defRPr>
            </a:pPr>
            <a:r>
              <a:rPr lang="en-BG" sz="1200" b="1">
                <a:solidFill>
                  <a:srgbClr val="B9FF65"/>
                </a:solidFill>
              </a:rPr>
              <a:t>● ● ●</a:t>
            </a:r>
          </a:p>
        </p:txBody>
      </p:sp>
      <p:sp>
        <p:nvSpPr>
          <p:cNvPr id="13" name="users-label">
            <a:extLst>
              <a:ext uri="{FF2B5EF4-FFF2-40B4-BE49-F238E27FC236}">
                <a16:creationId xmlns:a16="http://schemas.microsoft.com/office/drawing/2014/main" id="{C40A3FA2-60CB-5196-BDB3-DBEA33BE0513}"/>
              </a:ext>
            </a:extLst>
          </p:cNvPr>
          <p:cNvSpPr>
            <a:spLocks noGrp="1"/>
          </p:cNvSpPr>
          <p:nvPr/>
        </p:nvSpPr>
        <p:spPr>
          <a:xfrm>
            <a:off x="888980" y="3151205"/>
            <a:ext cx="920709" cy="460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lang="en-GB" sz="1200" b="1">
                <a:solidFill>
                  <a:srgbClr val="FFFFFF"/>
                </a:solidFill>
              </a:rPr>
              <a:t>LIVE</a:t>
            </a:r>
          </a:p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lang="en-GB" sz="1200" b="1">
                <a:solidFill>
                  <a:srgbClr val="FFFFFF"/>
                </a:solidFill>
              </a:rPr>
              <a:t>TRAFFIC</a:t>
            </a:r>
          </a:p>
        </p:txBody>
      </p:sp>
      <p:sp>
        <p:nvSpPr>
          <p:cNvPr id="14" name="router">
            <a:extLst>
              <a:ext uri="{FF2B5EF4-FFF2-40B4-BE49-F238E27FC236}">
                <a16:creationId xmlns:a16="http://schemas.microsoft.com/office/drawing/2014/main" id="{36C4E5A7-7F81-6A47-6EAB-281F6844CECC}"/>
              </a:ext>
            </a:extLst>
          </p:cNvPr>
          <p:cNvSpPr>
            <a:spLocks noGrp="1"/>
          </p:cNvSpPr>
          <p:nvPr/>
        </p:nvSpPr>
        <p:spPr>
          <a:xfrm>
            <a:off x="3492459" y="2659075"/>
            <a:ext cx="1468435" cy="1270010"/>
          </a:xfrm>
          <a:prstGeom prst="hexagon">
            <a:avLst/>
          </a:prstGeom>
          <a:solidFill>
            <a:srgbClr val="FFFFFF"/>
          </a:solidFill>
          <a:ln w="28575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5" name="router-title">
            <a:extLst>
              <a:ext uri="{FF2B5EF4-FFF2-40B4-BE49-F238E27FC236}">
                <a16:creationId xmlns:a16="http://schemas.microsoft.com/office/drawing/2014/main" id="{061FA5F9-BE0C-8555-0889-C6627DBD580B}"/>
              </a:ext>
            </a:extLst>
          </p:cNvPr>
          <p:cNvSpPr>
            <a:spLocks noGrp="1"/>
          </p:cNvSpPr>
          <p:nvPr/>
        </p:nvSpPr>
        <p:spPr>
          <a:xfrm>
            <a:off x="3714750" y="2905140"/>
            <a:ext cx="1023945" cy="460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23DAE"/>
                </a:solidFill>
              </a:defRPr>
            </a:pPr>
            <a:r>
              <a:rPr lang="en-GB" sz="1200" b="1">
                <a:solidFill>
                  <a:srgbClr val="123DAE"/>
                </a:solidFill>
              </a:rPr>
              <a:t>TRAFFIC</a:t>
            </a:r>
          </a:p>
          <a:p>
            <a:pPr algn="ctr">
              <a:defRPr sz="1200" b="1">
                <a:solidFill>
                  <a:srgbClr val="123DAE"/>
                </a:solidFill>
              </a:defRPr>
            </a:pPr>
            <a:r>
              <a:rPr lang="en-GB" sz="1200" b="1">
                <a:solidFill>
                  <a:srgbClr val="123DAE"/>
                </a:solidFill>
              </a:rPr>
              <a:t>CONTROL</a:t>
            </a:r>
          </a:p>
        </p:txBody>
      </p:sp>
      <p:sp>
        <p:nvSpPr>
          <p:cNvPr id="16" name="router-note">
            <a:extLst>
              <a:ext uri="{FF2B5EF4-FFF2-40B4-BE49-F238E27FC236}">
                <a16:creationId xmlns:a16="http://schemas.microsoft.com/office/drawing/2014/main" id="{8A4FA1ED-DBE2-E269-689C-C175B4068C2C}"/>
              </a:ext>
            </a:extLst>
          </p:cNvPr>
          <p:cNvSpPr>
            <a:spLocks noGrp="1"/>
          </p:cNvSpPr>
          <p:nvPr/>
        </p:nvSpPr>
        <p:spPr>
          <a:xfrm>
            <a:off x="3611606" y="3413089"/>
            <a:ext cx="1230325" cy="27779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00" b="0">
                <a:solidFill>
                  <a:srgbClr val="3859C8"/>
                </a:solidFill>
              </a:defRPr>
            </a:pPr>
            <a:r>
              <a:rPr lang="en-GB" sz="800" b="0" dirty="0">
                <a:solidFill>
                  <a:srgbClr val="3859C8"/>
                </a:solidFill>
              </a:rPr>
              <a:t>shift · observe · rollback</a:t>
            </a:r>
          </a:p>
        </p:txBody>
      </p:sp>
      <p:sp>
        <p:nvSpPr>
          <p:cNvPr id="17" name="current-platform">
            <a:extLst>
              <a:ext uri="{FF2B5EF4-FFF2-40B4-BE49-F238E27FC236}">
                <a16:creationId xmlns:a16="http://schemas.microsoft.com/office/drawing/2014/main" id="{73BE8B7E-346A-04EC-D8CA-DEA3A351CBFF}"/>
              </a:ext>
            </a:extLst>
          </p:cNvPr>
          <p:cNvSpPr>
            <a:spLocks noGrp="1"/>
          </p:cNvSpPr>
          <p:nvPr/>
        </p:nvSpPr>
        <p:spPr>
          <a:xfrm>
            <a:off x="5238780" y="1722455"/>
            <a:ext cx="2341596" cy="1524030"/>
          </a:xfrm>
          <a:prstGeom prst="roundRect">
            <a:avLst>
              <a:gd name="adj" fmla="val 4167"/>
            </a:avLst>
          </a:prstGeom>
          <a:solidFill>
            <a:srgbClr val="173AAE"/>
          </a:solidFill>
          <a:ln w="19050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8" name="current-kicker">
            <a:extLst>
              <a:ext uri="{FF2B5EF4-FFF2-40B4-BE49-F238E27FC236}">
                <a16:creationId xmlns:a16="http://schemas.microsoft.com/office/drawing/2014/main" id="{60A3F583-C3F4-D92D-F151-6401344559E3}"/>
              </a:ext>
            </a:extLst>
          </p:cNvPr>
          <p:cNvSpPr>
            <a:spLocks noGrp="1"/>
          </p:cNvSpPr>
          <p:nvPr/>
        </p:nvSpPr>
        <p:spPr>
          <a:xfrm>
            <a:off x="5476890" y="1865285"/>
            <a:ext cx="1865285" cy="2063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1">
                <a:solidFill>
                  <a:srgbClr val="B9FF65"/>
                </a:solidFill>
              </a:defRPr>
            </a:pPr>
            <a:r>
              <a:rPr lang="en-GB" sz="900" b="1">
                <a:solidFill>
                  <a:srgbClr val="B9FF65"/>
                </a:solidFill>
              </a:rPr>
              <a:t>CURRENT PLATFORM</a:t>
            </a:r>
          </a:p>
        </p:txBody>
      </p:sp>
      <p:sp>
        <p:nvSpPr>
          <p:cNvPr id="19" name="current-stack">
            <a:extLst>
              <a:ext uri="{FF2B5EF4-FFF2-40B4-BE49-F238E27FC236}">
                <a16:creationId xmlns:a16="http://schemas.microsoft.com/office/drawing/2014/main" id="{D4927590-CA53-C4A5-8004-948524BF0284}"/>
              </a:ext>
            </a:extLst>
          </p:cNvPr>
          <p:cNvSpPr>
            <a:spLocks noGrp="1"/>
          </p:cNvSpPr>
          <p:nvPr/>
        </p:nvSpPr>
        <p:spPr>
          <a:xfrm>
            <a:off x="5556260" y="2143079"/>
            <a:ext cx="1706545" cy="6111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rPr lang="en-GB" sz="1700" b="1">
                <a:solidFill>
                  <a:srgbClr val="FFFFFF"/>
                </a:solidFill>
              </a:rPr>
              <a:t>Java 11</a:t>
            </a:r>
          </a:p>
          <a:p>
            <a:pPr algn="ctr">
              <a:defRPr sz="1700" b="1">
                <a:solidFill>
                  <a:srgbClr val="FFFFFF"/>
                </a:solidFill>
              </a:defRPr>
            </a:pPr>
            <a:r>
              <a:rPr lang="en-GB" sz="1700" b="1">
                <a:solidFill>
                  <a:srgbClr val="FFFFFF"/>
                </a:solidFill>
              </a:rPr>
              <a:t>JBoss EAP 7</a:t>
            </a:r>
          </a:p>
        </p:txBody>
      </p:sp>
      <p:sp>
        <p:nvSpPr>
          <p:cNvPr id="20" name="current-state">
            <a:extLst>
              <a:ext uri="{FF2B5EF4-FFF2-40B4-BE49-F238E27FC236}">
                <a16:creationId xmlns:a16="http://schemas.microsoft.com/office/drawing/2014/main" id="{268DE374-9A86-4098-3139-8678F7B46E0D}"/>
              </a:ext>
            </a:extLst>
          </p:cNvPr>
          <p:cNvSpPr>
            <a:spLocks noGrp="1"/>
          </p:cNvSpPr>
          <p:nvPr/>
        </p:nvSpPr>
        <p:spPr>
          <a:xfrm>
            <a:off x="5556260" y="2794041"/>
            <a:ext cx="1706545" cy="21433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0">
                <a:solidFill>
                  <a:srgbClr val="DCE5FF"/>
                </a:solidFill>
              </a:defRPr>
            </a:pPr>
            <a:r>
              <a:rPr lang="en-GB" sz="900" b="0">
                <a:solidFill>
                  <a:srgbClr val="DCE5FF"/>
                </a:solidFill>
              </a:rPr>
              <a:t>Serving production</a:t>
            </a:r>
          </a:p>
        </p:txBody>
      </p:sp>
      <p:sp>
        <p:nvSpPr>
          <p:cNvPr id="21" name="new-platform">
            <a:extLst>
              <a:ext uri="{FF2B5EF4-FFF2-40B4-BE49-F238E27FC236}">
                <a16:creationId xmlns:a16="http://schemas.microsoft.com/office/drawing/2014/main" id="{E53DBC28-86CA-6442-537F-29837A175590}"/>
              </a:ext>
            </a:extLst>
          </p:cNvPr>
          <p:cNvSpPr>
            <a:spLocks noGrp="1"/>
          </p:cNvSpPr>
          <p:nvPr/>
        </p:nvSpPr>
        <p:spPr>
          <a:xfrm>
            <a:off x="5238780" y="3659154"/>
            <a:ext cx="2341596" cy="15240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28575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2" name="new-kicker">
            <a:extLst>
              <a:ext uri="{FF2B5EF4-FFF2-40B4-BE49-F238E27FC236}">
                <a16:creationId xmlns:a16="http://schemas.microsoft.com/office/drawing/2014/main" id="{B51C0625-0B94-08EF-BEE5-35571BA2A530}"/>
              </a:ext>
            </a:extLst>
          </p:cNvPr>
          <p:cNvSpPr>
            <a:spLocks noGrp="1"/>
          </p:cNvSpPr>
          <p:nvPr/>
        </p:nvSpPr>
        <p:spPr>
          <a:xfrm>
            <a:off x="5476890" y="3802075"/>
            <a:ext cx="1865285" cy="2063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1">
                <a:solidFill>
                  <a:srgbClr val="3554D6"/>
                </a:solidFill>
              </a:defRPr>
            </a:pPr>
            <a:r>
              <a:rPr lang="en-GB" sz="900" b="1">
                <a:solidFill>
                  <a:srgbClr val="3554D6"/>
                </a:solidFill>
              </a:rPr>
              <a:t>NEW PLATFORM</a:t>
            </a:r>
          </a:p>
        </p:txBody>
      </p:sp>
      <p:sp>
        <p:nvSpPr>
          <p:cNvPr id="23" name="new-stack">
            <a:extLst>
              <a:ext uri="{FF2B5EF4-FFF2-40B4-BE49-F238E27FC236}">
                <a16:creationId xmlns:a16="http://schemas.microsoft.com/office/drawing/2014/main" id="{F8A6684F-4F62-57A1-22C0-C5078CAD2E4F}"/>
              </a:ext>
            </a:extLst>
          </p:cNvPr>
          <p:cNvSpPr>
            <a:spLocks noGrp="1"/>
          </p:cNvSpPr>
          <p:nvPr/>
        </p:nvSpPr>
        <p:spPr>
          <a:xfrm>
            <a:off x="5476890" y="4079870"/>
            <a:ext cx="1865285" cy="6111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00" b="1">
                <a:solidFill>
                  <a:srgbClr val="123DAE"/>
                </a:solidFill>
              </a:defRPr>
            </a:pPr>
            <a:r>
              <a:rPr lang="en-GB" sz="1700" b="1" dirty="0">
                <a:solidFill>
                  <a:srgbClr val="123DAE"/>
                </a:solidFill>
              </a:rPr>
              <a:t>Java 17 → 21</a:t>
            </a:r>
          </a:p>
          <a:p>
            <a:pPr algn="ctr">
              <a:defRPr sz="1700" b="1">
                <a:solidFill>
                  <a:srgbClr val="123DAE"/>
                </a:solidFill>
              </a:defRPr>
            </a:pPr>
            <a:r>
              <a:rPr lang="en-GB" sz="1700" b="1" dirty="0">
                <a:solidFill>
                  <a:srgbClr val="123DAE"/>
                </a:solidFill>
              </a:rPr>
              <a:t>JBoss EAP 8</a:t>
            </a:r>
          </a:p>
        </p:txBody>
      </p:sp>
      <p:sp>
        <p:nvSpPr>
          <p:cNvPr id="24" name="new-state">
            <a:extLst>
              <a:ext uri="{FF2B5EF4-FFF2-40B4-BE49-F238E27FC236}">
                <a16:creationId xmlns:a16="http://schemas.microsoft.com/office/drawing/2014/main" id="{DC873EE4-7B11-0B50-DFE1-50C3CC8BB0B1}"/>
              </a:ext>
            </a:extLst>
          </p:cNvPr>
          <p:cNvSpPr>
            <a:spLocks noGrp="1"/>
          </p:cNvSpPr>
          <p:nvPr/>
        </p:nvSpPr>
        <p:spPr>
          <a:xfrm>
            <a:off x="5397520" y="4730740"/>
            <a:ext cx="2024024" cy="21433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0">
                <a:solidFill>
                  <a:srgbClr val="3859C8"/>
                </a:solidFill>
              </a:defRPr>
            </a:pPr>
            <a:r>
              <a:rPr lang="en-GB" sz="900" b="0">
                <a:solidFill>
                  <a:srgbClr val="3859C8"/>
                </a:solidFill>
              </a:rPr>
              <a:t>Built · tested · observable</a:t>
            </a:r>
          </a:p>
        </p:txBody>
      </p:sp>
      <p:sp>
        <p:nvSpPr>
          <p:cNvPr id="25" name="fleet-title">
            <a:extLst>
              <a:ext uri="{FF2B5EF4-FFF2-40B4-BE49-F238E27FC236}">
                <a16:creationId xmlns:a16="http://schemas.microsoft.com/office/drawing/2014/main" id="{0F56298A-19C1-9098-86B0-8B0C20D3FD1B}"/>
              </a:ext>
            </a:extLst>
          </p:cNvPr>
          <p:cNvSpPr>
            <a:spLocks noGrp="1"/>
          </p:cNvSpPr>
          <p:nvPr/>
        </p:nvSpPr>
        <p:spPr>
          <a:xfrm>
            <a:off x="8810610" y="1698589"/>
            <a:ext cx="2857500" cy="22229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1">
                <a:solidFill>
                  <a:srgbClr val="B9FF65"/>
                </a:solidFill>
              </a:defRPr>
            </a:pPr>
            <a:r>
              <a:rPr lang="en-GB" sz="900" b="1">
                <a:solidFill>
                  <a:srgbClr val="B9FF65"/>
                </a:solidFill>
              </a:rPr>
              <a:t>PARALLEL DEPLOYMENTS</a:t>
            </a:r>
          </a:p>
        </p:txBody>
      </p:sp>
      <p:sp>
        <p:nvSpPr>
          <p:cNvPr id="26" name="node-1">
            <a:extLst>
              <a:ext uri="{FF2B5EF4-FFF2-40B4-BE49-F238E27FC236}">
                <a16:creationId xmlns:a16="http://schemas.microsoft.com/office/drawing/2014/main" id="{ED9543E4-08CA-3E5B-9607-EDAE1FE232DC}"/>
              </a:ext>
            </a:extLst>
          </p:cNvPr>
          <p:cNvSpPr>
            <a:spLocks noGrp="1"/>
          </p:cNvSpPr>
          <p:nvPr/>
        </p:nvSpPr>
        <p:spPr>
          <a:xfrm>
            <a:off x="9048720" y="2079620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7" name="node-a-1">
            <a:extLst>
              <a:ext uri="{FF2B5EF4-FFF2-40B4-BE49-F238E27FC236}">
                <a16:creationId xmlns:a16="http://schemas.microsoft.com/office/drawing/2014/main" id="{37C462C2-AC84-AC03-D1F0-E0EFB628700E}"/>
              </a:ext>
            </a:extLst>
          </p:cNvPr>
          <p:cNvSpPr>
            <a:spLocks noGrp="1"/>
          </p:cNvSpPr>
          <p:nvPr/>
        </p:nvSpPr>
        <p:spPr>
          <a:xfrm>
            <a:off x="9159911" y="2190720"/>
            <a:ext cx="428579" cy="31730"/>
          </a:xfrm>
          <a:prstGeom prst="rect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8" name="node-b-1">
            <a:extLst>
              <a:ext uri="{FF2B5EF4-FFF2-40B4-BE49-F238E27FC236}">
                <a16:creationId xmlns:a16="http://schemas.microsoft.com/office/drawing/2014/main" id="{8C861342-8253-A985-7F25-6777120738D6}"/>
              </a:ext>
            </a:extLst>
          </p:cNvPr>
          <p:cNvSpPr>
            <a:spLocks noGrp="1"/>
          </p:cNvSpPr>
          <p:nvPr/>
        </p:nvSpPr>
        <p:spPr>
          <a:xfrm>
            <a:off x="9159911" y="2293955"/>
            <a:ext cx="301661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9" name="node-2">
            <a:extLst>
              <a:ext uri="{FF2B5EF4-FFF2-40B4-BE49-F238E27FC236}">
                <a16:creationId xmlns:a16="http://schemas.microsoft.com/office/drawing/2014/main" id="{D89552D5-12D1-DE50-53A9-2D8A52271901}"/>
              </a:ext>
            </a:extLst>
          </p:cNvPr>
          <p:cNvSpPr>
            <a:spLocks noGrp="1"/>
          </p:cNvSpPr>
          <p:nvPr/>
        </p:nvSpPr>
        <p:spPr>
          <a:xfrm>
            <a:off x="10001250" y="2079620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0" name="node-a-2">
            <a:extLst>
              <a:ext uri="{FF2B5EF4-FFF2-40B4-BE49-F238E27FC236}">
                <a16:creationId xmlns:a16="http://schemas.microsoft.com/office/drawing/2014/main" id="{3C40A7EE-A909-63AB-B5B7-D1600B641B78}"/>
              </a:ext>
            </a:extLst>
          </p:cNvPr>
          <p:cNvSpPr>
            <a:spLocks noGrp="1"/>
          </p:cNvSpPr>
          <p:nvPr/>
        </p:nvSpPr>
        <p:spPr>
          <a:xfrm>
            <a:off x="10112350" y="2190720"/>
            <a:ext cx="428579" cy="31730"/>
          </a:xfrm>
          <a:prstGeom prst="rect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1" name="node-b-2">
            <a:extLst>
              <a:ext uri="{FF2B5EF4-FFF2-40B4-BE49-F238E27FC236}">
                <a16:creationId xmlns:a16="http://schemas.microsoft.com/office/drawing/2014/main" id="{EAF69770-693A-D626-70C5-364CDA5F60FC}"/>
              </a:ext>
            </a:extLst>
          </p:cNvPr>
          <p:cNvSpPr>
            <a:spLocks noGrp="1"/>
          </p:cNvSpPr>
          <p:nvPr/>
        </p:nvSpPr>
        <p:spPr>
          <a:xfrm>
            <a:off x="10112350" y="2293955"/>
            <a:ext cx="301661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2" name="node-3">
            <a:extLst>
              <a:ext uri="{FF2B5EF4-FFF2-40B4-BE49-F238E27FC236}">
                <a16:creationId xmlns:a16="http://schemas.microsoft.com/office/drawing/2014/main" id="{FED8B4FA-26EB-DEE0-5790-9EB261AEB71F}"/>
              </a:ext>
            </a:extLst>
          </p:cNvPr>
          <p:cNvSpPr>
            <a:spLocks noGrp="1"/>
          </p:cNvSpPr>
          <p:nvPr/>
        </p:nvSpPr>
        <p:spPr>
          <a:xfrm>
            <a:off x="10953780" y="2079620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3" name="node-a-3">
            <a:extLst>
              <a:ext uri="{FF2B5EF4-FFF2-40B4-BE49-F238E27FC236}">
                <a16:creationId xmlns:a16="http://schemas.microsoft.com/office/drawing/2014/main" id="{F1371A51-F81C-6C0A-199C-EFE8847B7C32}"/>
              </a:ext>
            </a:extLst>
          </p:cNvPr>
          <p:cNvSpPr>
            <a:spLocks noGrp="1"/>
          </p:cNvSpPr>
          <p:nvPr/>
        </p:nvSpPr>
        <p:spPr>
          <a:xfrm>
            <a:off x="11064880" y="2190720"/>
            <a:ext cx="428579" cy="31730"/>
          </a:xfrm>
          <a:prstGeom prst="rect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4" name="node-b-3">
            <a:extLst>
              <a:ext uri="{FF2B5EF4-FFF2-40B4-BE49-F238E27FC236}">
                <a16:creationId xmlns:a16="http://schemas.microsoft.com/office/drawing/2014/main" id="{51C62AC9-FD10-043A-B6D2-770E5632F300}"/>
              </a:ext>
            </a:extLst>
          </p:cNvPr>
          <p:cNvSpPr>
            <a:spLocks noGrp="1"/>
          </p:cNvSpPr>
          <p:nvPr/>
        </p:nvSpPr>
        <p:spPr>
          <a:xfrm>
            <a:off x="11064880" y="2293955"/>
            <a:ext cx="301661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5" name="node-4">
            <a:extLst>
              <a:ext uri="{FF2B5EF4-FFF2-40B4-BE49-F238E27FC236}">
                <a16:creationId xmlns:a16="http://schemas.microsoft.com/office/drawing/2014/main" id="{D2217AC6-10F4-232F-D6DB-EA4C6BB11A18}"/>
              </a:ext>
            </a:extLst>
          </p:cNvPr>
          <p:cNvSpPr>
            <a:spLocks noGrp="1"/>
          </p:cNvSpPr>
          <p:nvPr/>
        </p:nvSpPr>
        <p:spPr>
          <a:xfrm>
            <a:off x="9048720" y="2524110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6" name="node-a-4">
            <a:extLst>
              <a:ext uri="{FF2B5EF4-FFF2-40B4-BE49-F238E27FC236}">
                <a16:creationId xmlns:a16="http://schemas.microsoft.com/office/drawing/2014/main" id="{E0B1EE14-9EE6-E2D1-7B29-B24A20BBFD85}"/>
              </a:ext>
            </a:extLst>
          </p:cNvPr>
          <p:cNvSpPr>
            <a:spLocks noGrp="1"/>
          </p:cNvSpPr>
          <p:nvPr/>
        </p:nvSpPr>
        <p:spPr>
          <a:xfrm>
            <a:off x="9159911" y="2635209"/>
            <a:ext cx="428579" cy="31730"/>
          </a:xfrm>
          <a:prstGeom prst="rect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7" name="node-b-4">
            <a:extLst>
              <a:ext uri="{FF2B5EF4-FFF2-40B4-BE49-F238E27FC236}">
                <a16:creationId xmlns:a16="http://schemas.microsoft.com/office/drawing/2014/main" id="{7A041920-A0BE-51D0-8DF8-07C1DC19C05D}"/>
              </a:ext>
            </a:extLst>
          </p:cNvPr>
          <p:cNvSpPr>
            <a:spLocks noGrp="1"/>
          </p:cNvSpPr>
          <p:nvPr/>
        </p:nvSpPr>
        <p:spPr>
          <a:xfrm>
            <a:off x="9159911" y="2738445"/>
            <a:ext cx="301661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8" name="node-5">
            <a:extLst>
              <a:ext uri="{FF2B5EF4-FFF2-40B4-BE49-F238E27FC236}">
                <a16:creationId xmlns:a16="http://schemas.microsoft.com/office/drawing/2014/main" id="{3B21C9F6-14C1-95A4-B08D-5FC75087E89A}"/>
              </a:ext>
            </a:extLst>
          </p:cNvPr>
          <p:cNvSpPr>
            <a:spLocks noGrp="1"/>
          </p:cNvSpPr>
          <p:nvPr/>
        </p:nvSpPr>
        <p:spPr>
          <a:xfrm>
            <a:off x="10001250" y="2524110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39" name="node-a-5">
            <a:extLst>
              <a:ext uri="{FF2B5EF4-FFF2-40B4-BE49-F238E27FC236}">
                <a16:creationId xmlns:a16="http://schemas.microsoft.com/office/drawing/2014/main" id="{D8D3A1F7-A101-C82E-EA08-70F9A2C9F355}"/>
              </a:ext>
            </a:extLst>
          </p:cNvPr>
          <p:cNvSpPr>
            <a:spLocks noGrp="1"/>
          </p:cNvSpPr>
          <p:nvPr/>
        </p:nvSpPr>
        <p:spPr>
          <a:xfrm>
            <a:off x="10112350" y="2635209"/>
            <a:ext cx="428579" cy="31730"/>
          </a:xfrm>
          <a:prstGeom prst="rect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0" name="node-b-5">
            <a:extLst>
              <a:ext uri="{FF2B5EF4-FFF2-40B4-BE49-F238E27FC236}">
                <a16:creationId xmlns:a16="http://schemas.microsoft.com/office/drawing/2014/main" id="{CF5411CC-CDD8-3383-6F44-839D42810C8A}"/>
              </a:ext>
            </a:extLst>
          </p:cNvPr>
          <p:cNvSpPr>
            <a:spLocks noGrp="1"/>
          </p:cNvSpPr>
          <p:nvPr/>
        </p:nvSpPr>
        <p:spPr>
          <a:xfrm>
            <a:off x="10112350" y="2738445"/>
            <a:ext cx="301661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1" name="node-6">
            <a:extLst>
              <a:ext uri="{FF2B5EF4-FFF2-40B4-BE49-F238E27FC236}">
                <a16:creationId xmlns:a16="http://schemas.microsoft.com/office/drawing/2014/main" id="{E87D0D13-CE2F-7CD8-99C4-F304E5CED9ED}"/>
              </a:ext>
            </a:extLst>
          </p:cNvPr>
          <p:cNvSpPr>
            <a:spLocks noGrp="1"/>
          </p:cNvSpPr>
          <p:nvPr/>
        </p:nvSpPr>
        <p:spPr>
          <a:xfrm>
            <a:off x="10953780" y="2524110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173AAE"/>
          </a:solidFill>
          <a:ln w="14288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2" name="node-a-6">
            <a:extLst>
              <a:ext uri="{FF2B5EF4-FFF2-40B4-BE49-F238E27FC236}">
                <a16:creationId xmlns:a16="http://schemas.microsoft.com/office/drawing/2014/main" id="{AE4CD627-DA8A-4D4F-687A-D4FE2ECE2161}"/>
              </a:ext>
            </a:extLst>
          </p:cNvPr>
          <p:cNvSpPr>
            <a:spLocks noGrp="1"/>
          </p:cNvSpPr>
          <p:nvPr/>
        </p:nvSpPr>
        <p:spPr>
          <a:xfrm>
            <a:off x="11064880" y="2635209"/>
            <a:ext cx="428579" cy="31730"/>
          </a:xfrm>
          <a:prstGeom prst="rect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3" name="node-b-6">
            <a:extLst>
              <a:ext uri="{FF2B5EF4-FFF2-40B4-BE49-F238E27FC236}">
                <a16:creationId xmlns:a16="http://schemas.microsoft.com/office/drawing/2014/main" id="{A1906174-200E-7326-8096-E56C1BC31818}"/>
              </a:ext>
            </a:extLst>
          </p:cNvPr>
          <p:cNvSpPr>
            <a:spLocks noGrp="1"/>
          </p:cNvSpPr>
          <p:nvPr/>
        </p:nvSpPr>
        <p:spPr>
          <a:xfrm>
            <a:off x="11064880" y="2738445"/>
            <a:ext cx="301661" cy="3173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4" name="node-7">
            <a:extLst>
              <a:ext uri="{FF2B5EF4-FFF2-40B4-BE49-F238E27FC236}">
                <a16:creationId xmlns:a16="http://schemas.microsoft.com/office/drawing/2014/main" id="{D652532F-3A8C-9387-E238-7096DFCA8FD3}"/>
              </a:ext>
            </a:extLst>
          </p:cNvPr>
          <p:cNvSpPr>
            <a:spLocks noGrp="1"/>
          </p:cNvSpPr>
          <p:nvPr/>
        </p:nvSpPr>
        <p:spPr>
          <a:xfrm>
            <a:off x="9048720" y="4016411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5" name="node-a-7">
            <a:extLst>
              <a:ext uri="{FF2B5EF4-FFF2-40B4-BE49-F238E27FC236}">
                <a16:creationId xmlns:a16="http://schemas.microsoft.com/office/drawing/2014/main" id="{F6B749C0-DB13-AF70-361F-8E524E60323B}"/>
              </a:ext>
            </a:extLst>
          </p:cNvPr>
          <p:cNvSpPr>
            <a:spLocks noGrp="1"/>
          </p:cNvSpPr>
          <p:nvPr/>
        </p:nvSpPr>
        <p:spPr>
          <a:xfrm>
            <a:off x="9159911" y="4127510"/>
            <a:ext cx="428579" cy="31730"/>
          </a:xfrm>
          <a:prstGeom prst="rect">
            <a:avLst/>
          </a:prstGeom>
          <a:solidFill>
            <a:srgbClr val="3554D6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6" name="node-b-7">
            <a:extLst>
              <a:ext uri="{FF2B5EF4-FFF2-40B4-BE49-F238E27FC236}">
                <a16:creationId xmlns:a16="http://schemas.microsoft.com/office/drawing/2014/main" id="{11F0191F-AF3A-8A2A-9AC1-858B1B344EFF}"/>
              </a:ext>
            </a:extLst>
          </p:cNvPr>
          <p:cNvSpPr>
            <a:spLocks noGrp="1"/>
          </p:cNvSpPr>
          <p:nvPr/>
        </p:nvSpPr>
        <p:spPr>
          <a:xfrm>
            <a:off x="9159911" y="4230654"/>
            <a:ext cx="301661" cy="31730"/>
          </a:xfrm>
          <a:prstGeom prst="rect">
            <a:avLst/>
          </a:prstGeom>
          <a:solidFill>
            <a:srgbClr val="123DAE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7" name="node-8">
            <a:extLst>
              <a:ext uri="{FF2B5EF4-FFF2-40B4-BE49-F238E27FC236}">
                <a16:creationId xmlns:a16="http://schemas.microsoft.com/office/drawing/2014/main" id="{4EF2DED2-24A6-57E0-45DF-85667F2A7023}"/>
              </a:ext>
            </a:extLst>
          </p:cNvPr>
          <p:cNvSpPr>
            <a:spLocks noGrp="1"/>
          </p:cNvSpPr>
          <p:nvPr/>
        </p:nvSpPr>
        <p:spPr>
          <a:xfrm>
            <a:off x="10001250" y="4016411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8" name="node-a-8">
            <a:extLst>
              <a:ext uri="{FF2B5EF4-FFF2-40B4-BE49-F238E27FC236}">
                <a16:creationId xmlns:a16="http://schemas.microsoft.com/office/drawing/2014/main" id="{E33EB04F-AF1A-FEEE-2978-D69E604F91BE}"/>
              </a:ext>
            </a:extLst>
          </p:cNvPr>
          <p:cNvSpPr>
            <a:spLocks noGrp="1"/>
          </p:cNvSpPr>
          <p:nvPr/>
        </p:nvSpPr>
        <p:spPr>
          <a:xfrm>
            <a:off x="10112350" y="4127510"/>
            <a:ext cx="428579" cy="31730"/>
          </a:xfrm>
          <a:prstGeom prst="rect">
            <a:avLst/>
          </a:prstGeom>
          <a:solidFill>
            <a:srgbClr val="3554D6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49" name="node-b-8">
            <a:extLst>
              <a:ext uri="{FF2B5EF4-FFF2-40B4-BE49-F238E27FC236}">
                <a16:creationId xmlns:a16="http://schemas.microsoft.com/office/drawing/2014/main" id="{99F81DCF-06A8-EDE6-33EC-A9369B2C5468}"/>
              </a:ext>
            </a:extLst>
          </p:cNvPr>
          <p:cNvSpPr>
            <a:spLocks noGrp="1"/>
          </p:cNvSpPr>
          <p:nvPr/>
        </p:nvSpPr>
        <p:spPr>
          <a:xfrm>
            <a:off x="10112350" y="4230654"/>
            <a:ext cx="301661" cy="31730"/>
          </a:xfrm>
          <a:prstGeom prst="rect">
            <a:avLst/>
          </a:prstGeom>
          <a:solidFill>
            <a:srgbClr val="123DAE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0" name="node-9">
            <a:extLst>
              <a:ext uri="{FF2B5EF4-FFF2-40B4-BE49-F238E27FC236}">
                <a16:creationId xmlns:a16="http://schemas.microsoft.com/office/drawing/2014/main" id="{98FD900C-046C-B7B5-EC79-7B7A84380AAF}"/>
              </a:ext>
            </a:extLst>
          </p:cNvPr>
          <p:cNvSpPr>
            <a:spLocks noGrp="1"/>
          </p:cNvSpPr>
          <p:nvPr/>
        </p:nvSpPr>
        <p:spPr>
          <a:xfrm>
            <a:off x="10953780" y="4016411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1" name="node-a-9">
            <a:extLst>
              <a:ext uri="{FF2B5EF4-FFF2-40B4-BE49-F238E27FC236}">
                <a16:creationId xmlns:a16="http://schemas.microsoft.com/office/drawing/2014/main" id="{914A5538-A1B5-E574-FAF4-EA093DBFF855}"/>
              </a:ext>
            </a:extLst>
          </p:cNvPr>
          <p:cNvSpPr>
            <a:spLocks noGrp="1"/>
          </p:cNvSpPr>
          <p:nvPr/>
        </p:nvSpPr>
        <p:spPr>
          <a:xfrm>
            <a:off x="11064880" y="4127510"/>
            <a:ext cx="428579" cy="31730"/>
          </a:xfrm>
          <a:prstGeom prst="rect">
            <a:avLst/>
          </a:prstGeom>
          <a:solidFill>
            <a:srgbClr val="3554D6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2" name="node-b-9">
            <a:extLst>
              <a:ext uri="{FF2B5EF4-FFF2-40B4-BE49-F238E27FC236}">
                <a16:creationId xmlns:a16="http://schemas.microsoft.com/office/drawing/2014/main" id="{6478C2AA-7CF2-1FF5-E255-8FAED3DFC624}"/>
              </a:ext>
            </a:extLst>
          </p:cNvPr>
          <p:cNvSpPr>
            <a:spLocks noGrp="1"/>
          </p:cNvSpPr>
          <p:nvPr/>
        </p:nvSpPr>
        <p:spPr>
          <a:xfrm>
            <a:off x="11064880" y="4230654"/>
            <a:ext cx="301661" cy="31730"/>
          </a:xfrm>
          <a:prstGeom prst="rect">
            <a:avLst/>
          </a:prstGeom>
          <a:solidFill>
            <a:srgbClr val="123DAE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3" name="node-10">
            <a:extLst>
              <a:ext uri="{FF2B5EF4-FFF2-40B4-BE49-F238E27FC236}">
                <a16:creationId xmlns:a16="http://schemas.microsoft.com/office/drawing/2014/main" id="{DD73AFAC-643B-B98A-F30B-751C09473804}"/>
              </a:ext>
            </a:extLst>
          </p:cNvPr>
          <p:cNvSpPr>
            <a:spLocks noGrp="1"/>
          </p:cNvSpPr>
          <p:nvPr/>
        </p:nvSpPr>
        <p:spPr>
          <a:xfrm>
            <a:off x="9048720" y="4460900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4" name="node-a-10">
            <a:extLst>
              <a:ext uri="{FF2B5EF4-FFF2-40B4-BE49-F238E27FC236}">
                <a16:creationId xmlns:a16="http://schemas.microsoft.com/office/drawing/2014/main" id="{AA5A4891-F70B-3102-F2BC-80D690F26611}"/>
              </a:ext>
            </a:extLst>
          </p:cNvPr>
          <p:cNvSpPr>
            <a:spLocks noGrp="1"/>
          </p:cNvSpPr>
          <p:nvPr/>
        </p:nvSpPr>
        <p:spPr>
          <a:xfrm>
            <a:off x="9159911" y="4572000"/>
            <a:ext cx="428579" cy="31730"/>
          </a:xfrm>
          <a:prstGeom prst="rect">
            <a:avLst/>
          </a:prstGeom>
          <a:solidFill>
            <a:srgbClr val="3554D6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5" name="node-b-10">
            <a:extLst>
              <a:ext uri="{FF2B5EF4-FFF2-40B4-BE49-F238E27FC236}">
                <a16:creationId xmlns:a16="http://schemas.microsoft.com/office/drawing/2014/main" id="{001B3B74-8170-DD8F-CB0F-A6119057A47C}"/>
              </a:ext>
            </a:extLst>
          </p:cNvPr>
          <p:cNvSpPr>
            <a:spLocks noGrp="1"/>
          </p:cNvSpPr>
          <p:nvPr/>
        </p:nvSpPr>
        <p:spPr>
          <a:xfrm>
            <a:off x="9159911" y="4675144"/>
            <a:ext cx="301661" cy="31730"/>
          </a:xfrm>
          <a:prstGeom prst="rect">
            <a:avLst/>
          </a:prstGeom>
          <a:solidFill>
            <a:srgbClr val="123DAE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6" name="node-11">
            <a:extLst>
              <a:ext uri="{FF2B5EF4-FFF2-40B4-BE49-F238E27FC236}">
                <a16:creationId xmlns:a16="http://schemas.microsoft.com/office/drawing/2014/main" id="{71B458A0-9E19-4C89-4266-187A9DA3FBD7}"/>
              </a:ext>
            </a:extLst>
          </p:cNvPr>
          <p:cNvSpPr>
            <a:spLocks noGrp="1"/>
          </p:cNvSpPr>
          <p:nvPr/>
        </p:nvSpPr>
        <p:spPr>
          <a:xfrm>
            <a:off x="10001250" y="4460900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7" name="node-a-11">
            <a:extLst>
              <a:ext uri="{FF2B5EF4-FFF2-40B4-BE49-F238E27FC236}">
                <a16:creationId xmlns:a16="http://schemas.microsoft.com/office/drawing/2014/main" id="{72930219-0054-F416-C30B-3E574A50BE67}"/>
              </a:ext>
            </a:extLst>
          </p:cNvPr>
          <p:cNvSpPr>
            <a:spLocks noGrp="1"/>
          </p:cNvSpPr>
          <p:nvPr/>
        </p:nvSpPr>
        <p:spPr>
          <a:xfrm>
            <a:off x="10112350" y="4572000"/>
            <a:ext cx="428579" cy="31730"/>
          </a:xfrm>
          <a:prstGeom prst="rect">
            <a:avLst/>
          </a:prstGeom>
          <a:solidFill>
            <a:srgbClr val="3554D6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8" name="node-b-11">
            <a:extLst>
              <a:ext uri="{FF2B5EF4-FFF2-40B4-BE49-F238E27FC236}">
                <a16:creationId xmlns:a16="http://schemas.microsoft.com/office/drawing/2014/main" id="{1A42CA3D-6188-4760-968E-8EE895832F53}"/>
              </a:ext>
            </a:extLst>
          </p:cNvPr>
          <p:cNvSpPr>
            <a:spLocks noGrp="1"/>
          </p:cNvSpPr>
          <p:nvPr/>
        </p:nvSpPr>
        <p:spPr>
          <a:xfrm>
            <a:off x="10112350" y="4675144"/>
            <a:ext cx="301661" cy="31730"/>
          </a:xfrm>
          <a:prstGeom prst="rect">
            <a:avLst/>
          </a:prstGeom>
          <a:solidFill>
            <a:srgbClr val="123DAE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59" name="node-12">
            <a:extLst>
              <a:ext uri="{FF2B5EF4-FFF2-40B4-BE49-F238E27FC236}">
                <a16:creationId xmlns:a16="http://schemas.microsoft.com/office/drawing/2014/main" id="{5E82ECE5-A2A0-8C17-AA8D-7EF3F9E785FF}"/>
              </a:ext>
            </a:extLst>
          </p:cNvPr>
          <p:cNvSpPr>
            <a:spLocks noGrp="1"/>
          </p:cNvSpPr>
          <p:nvPr/>
        </p:nvSpPr>
        <p:spPr>
          <a:xfrm>
            <a:off x="10953780" y="4460900"/>
            <a:ext cx="666780" cy="38103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60" name="node-a-12">
            <a:extLst>
              <a:ext uri="{FF2B5EF4-FFF2-40B4-BE49-F238E27FC236}">
                <a16:creationId xmlns:a16="http://schemas.microsoft.com/office/drawing/2014/main" id="{57FE8BF8-E486-5895-457A-1DD909648F33}"/>
              </a:ext>
            </a:extLst>
          </p:cNvPr>
          <p:cNvSpPr>
            <a:spLocks noGrp="1"/>
          </p:cNvSpPr>
          <p:nvPr/>
        </p:nvSpPr>
        <p:spPr>
          <a:xfrm>
            <a:off x="11064880" y="4572000"/>
            <a:ext cx="428579" cy="31730"/>
          </a:xfrm>
          <a:prstGeom prst="rect">
            <a:avLst/>
          </a:prstGeom>
          <a:solidFill>
            <a:srgbClr val="3554D6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61" name="node-b-12">
            <a:extLst>
              <a:ext uri="{FF2B5EF4-FFF2-40B4-BE49-F238E27FC236}">
                <a16:creationId xmlns:a16="http://schemas.microsoft.com/office/drawing/2014/main" id="{E25168ED-F4F0-7F0D-43A5-FF8925F66086}"/>
              </a:ext>
            </a:extLst>
          </p:cNvPr>
          <p:cNvSpPr>
            <a:spLocks noGrp="1"/>
          </p:cNvSpPr>
          <p:nvPr/>
        </p:nvSpPr>
        <p:spPr>
          <a:xfrm>
            <a:off x="11064880" y="4675144"/>
            <a:ext cx="301661" cy="31730"/>
          </a:xfrm>
          <a:prstGeom prst="rect">
            <a:avLst/>
          </a:prstGeom>
          <a:solidFill>
            <a:srgbClr val="123DAE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62" name="old-fleet-label">
            <a:extLst>
              <a:ext uri="{FF2B5EF4-FFF2-40B4-BE49-F238E27FC236}">
                <a16:creationId xmlns:a16="http://schemas.microsoft.com/office/drawing/2014/main" id="{C3700F5F-BB76-216A-D202-70C74C1C0BB1}"/>
              </a:ext>
            </a:extLst>
          </p:cNvPr>
          <p:cNvSpPr>
            <a:spLocks noGrp="1"/>
          </p:cNvSpPr>
          <p:nvPr/>
        </p:nvSpPr>
        <p:spPr>
          <a:xfrm>
            <a:off x="8889980" y="2968600"/>
            <a:ext cx="2778130" cy="198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0">
                <a:solidFill>
                  <a:srgbClr val="DCE5FF"/>
                </a:solidFill>
              </a:defRPr>
            </a:pPr>
            <a:r>
              <a:rPr lang="en-GB" sz="900" b="0">
                <a:solidFill>
                  <a:srgbClr val="DCE5FF"/>
                </a:solidFill>
              </a:rPr>
              <a:t>Existing fleet stays available</a:t>
            </a:r>
          </a:p>
        </p:txBody>
      </p:sp>
      <p:sp>
        <p:nvSpPr>
          <p:cNvPr id="63" name="new-fleet-label">
            <a:extLst>
              <a:ext uri="{FF2B5EF4-FFF2-40B4-BE49-F238E27FC236}">
                <a16:creationId xmlns:a16="http://schemas.microsoft.com/office/drawing/2014/main" id="{9914AFCE-F9F7-CBA4-4DCC-6786C210A66C}"/>
              </a:ext>
            </a:extLst>
          </p:cNvPr>
          <p:cNvSpPr>
            <a:spLocks noGrp="1"/>
          </p:cNvSpPr>
          <p:nvPr/>
        </p:nvSpPr>
        <p:spPr>
          <a:xfrm>
            <a:off x="8731240" y="4921209"/>
            <a:ext cx="3095610" cy="198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0">
                <a:solidFill>
                  <a:srgbClr val="FFFFFF"/>
                </a:solidFill>
              </a:defRPr>
            </a:pPr>
            <a:r>
              <a:rPr lang="en-GB" sz="900" b="0">
                <a:solidFill>
                  <a:srgbClr val="FFFFFF"/>
                </a:solidFill>
              </a:rPr>
              <a:t>New fleet earns production traffic</a:t>
            </a:r>
          </a:p>
        </p:txBody>
      </p:sp>
      <p:sp>
        <p:nvSpPr>
          <p:cNvPr id="64" name="strategy-line">
            <a:extLst>
              <a:ext uri="{FF2B5EF4-FFF2-40B4-BE49-F238E27FC236}">
                <a16:creationId xmlns:a16="http://schemas.microsoft.com/office/drawing/2014/main" id="{3ADCE4B4-6FA3-7562-3E8F-727BEC9630A2}"/>
              </a:ext>
            </a:extLst>
          </p:cNvPr>
          <p:cNvSpPr>
            <a:spLocks noGrp="1"/>
          </p:cNvSpPr>
          <p:nvPr/>
        </p:nvSpPr>
        <p:spPr>
          <a:xfrm>
            <a:off x="1190640" y="5492709"/>
            <a:ext cx="10318730" cy="23774"/>
          </a:xfrm>
          <a:prstGeom prst="rect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65" name="beats">
            <a:extLst>
              <a:ext uri="{FF2B5EF4-FFF2-40B4-BE49-F238E27FC236}">
                <a16:creationId xmlns:a16="http://schemas.microsoft.com/office/drawing/2014/main" id="{4DBACF43-6C4A-2114-CBA9-741461B5F306}"/>
              </a:ext>
            </a:extLst>
          </p:cNvPr>
          <p:cNvSpPr>
            <a:spLocks noGrp="1"/>
          </p:cNvSpPr>
          <p:nvPr/>
        </p:nvSpPr>
        <p:spPr>
          <a:xfrm>
            <a:off x="1389065" y="5611856"/>
            <a:ext cx="9921880" cy="33339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lang="en-GB" sz="1200" b="1">
                <a:solidFill>
                  <a:srgbClr val="FFFFFF"/>
                </a:solidFill>
              </a:rPr>
              <a:t>BUILD IN PARALLEL     →     VALIDATE UNDER REAL CONDITIONS     →     SHIFT GRADUALLY</a:t>
            </a:r>
          </a:p>
        </p:txBody>
      </p:sp>
    </p:spTree>
    <p:extLst>
      <p:ext uri="{BB962C8B-B14F-4D97-AF65-F5344CB8AC3E}">
        <p14:creationId xmlns:p14="http://schemas.microsoft.com/office/powerpoint/2010/main" val="257675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86D626B-362A-AE04-9757-D826FF93D1C1}"/>
              </a:ext>
            </a:extLst>
          </p:cNvPr>
          <p:cNvSpPr>
            <a:spLocks noGrp="1"/>
          </p:cNvSpPr>
          <p:nvPr/>
        </p:nvSpPr>
        <p:spPr>
          <a:xfrm>
            <a:off x="1150955" y="365074"/>
            <a:ext cx="8334390" cy="68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400" b="1">
                <a:solidFill>
                  <a:srgbClr val="FFFFFF"/>
                </a:solidFill>
              </a:defRPr>
            </a:pPr>
            <a:r>
              <a:rPr lang="en-GB" sz="3400" b="1" dirty="0">
                <a:solidFill>
                  <a:srgbClr val="FFFFFF"/>
                </a:solidFill>
              </a:rPr>
              <a:t>Why Java 17 First?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AB2E8087-4AA3-D281-AD75-A542B0BC0BA2}"/>
              </a:ext>
            </a:extLst>
          </p:cNvPr>
          <p:cNvSpPr>
            <a:spLocks noGrp="1"/>
          </p:cNvSpPr>
          <p:nvPr/>
        </p:nvSpPr>
        <p:spPr>
          <a:xfrm>
            <a:off x="1150955" y="1087403"/>
            <a:ext cx="8334390" cy="30166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00" b="0">
                <a:solidFill>
                  <a:srgbClr val="B9FF65"/>
                </a:solidFill>
              </a:defRPr>
            </a:pPr>
            <a:r>
              <a:rPr lang="en-GB" sz="1400" b="0" dirty="0">
                <a:solidFill>
                  <a:srgbClr val="B9FF65"/>
                </a:solidFill>
              </a:rPr>
              <a:t>A controlled stepping stone before the larger platform leap.</a:t>
            </a:r>
          </a:p>
        </p:txBody>
      </p:sp>
      <p:sp>
        <p:nvSpPr>
          <p:cNvPr id="6" name="arrow-11-17">
            <a:extLst>
              <a:ext uri="{FF2B5EF4-FFF2-40B4-BE49-F238E27FC236}">
                <a16:creationId xmlns:a16="http://schemas.microsoft.com/office/drawing/2014/main" id="{40A03ADE-ACB8-72A4-E037-0F4227FCC513}"/>
              </a:ext>
            </a:extLst>
          </p:cNvPr>
          <p:cNvSpPr>
            <a:spLocks noGrp="1"/>
          </p:cNvSpPr>
          <p:nvPr/>
        </p:nvSpPr>
        <p:spPr>
          <a:xfrm>
            <a:off x="2897185" y="2524110"/>
            <a:ext cx="1825600" cy="269839"/>
          </a:xfrm>
          <a:prstGeom prst="rightArrow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7" name="arrow-17-21">
            <a:extLst>
              <a:ext uri="{FF2B5EF4-FFF2-40B4-BE49-F238E27FC236}">
                <a16:creationId xmlns:a16="http://schemas.microsoft.com/office/drawing/2014/main" id="{6DBD1B8E-9120-3F93-44EA-F48A9A06252A}"/>
              </a:ext>
            </a:extLst>
          </p:cNvPr>
          <p:cNvSpPr>
            <a:spLocks noGrp="1"/>
          </p:cNvSpPr>
          <p:nvPr/>
        </p:nvSpPr>
        <p:spPr>
          <a:xfrm>
            <a:off x="7977135" y="2563885"/>
            <a:ext cx="1825599" cy="269839"/>
          </a:xfrm>
          <a:prstGeom prst="rightArrow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8" name="vertical-guide">
            <a:extLst>
              <a:ext uri="{FF2B5EF4-FFF2-40B4-BE49-F238E27FC236}">
                <a16:creationId xmlns:a16="http://schemas.microsoft.com/office/drawing/2014/main" id="{D9061229-B3CD-B33F-72C1-2A8DF4C0FBB9}"/>
              </a:ext>
            </a:extLst>
          </p:cNvPr>
          <p:cNvSpPr>
            <a:spLocks noGrp="1"/>
          </p:cNvSpPr>
          <p:nvPr/>
        </p:nvSpPr>
        <p:spPr>
          <a:xfrm>
            <a:off x="6349959" y="3373404"/>
            <a:ext cx="0" cy="555589"/>
          </a:xfrm>
          <a:prstGeom prst="line">
            <a:avLst/>
          </a:prstGeom>
          <a:noFill/>
          <a:ln w="28575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9" name="java11">
            <a:extLst>
              <a:ext uri="{FF2B5EF4-FFF2-40B4-BE49-F238E27FC236}">
                <a16:creationId xmlns:a16="http://schemas.microsoft.com/office/drawing/2014/main" id="{9280E265-26AF-5B77-581A-383F5A7C0BAA}"/>
              </a:ext>
            </a:extLst>
          </p:cNvPr>
          <p:cNvSpPr>
            <a:spLocks noGrp="1"/>
          </p:cNvSpPr>
          <p:nvPr/>
        </p:nvSpPr>
        <p:spPr>
          <a:xfrm>
            <a:off x="1270010" y="1960565"/>
            <a:ext cx="1627175" cy="1627175"/>
          </a:xfrm>
          <a:prstGeom prst="ellipse">
            <a:avLst/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0" name="java11-label">
            <a:extLst>
              <a:ext uri="{FF2B5EF4-FFF2-40B4-BE49-F238E27FC236}">
                <a16:creationId xmlns:a16="http://schemas.microsoft.com/office/drawing/2014/main" id="{9B69546D-3C9A-7044-99C9-80CAD1E9E90F}"/>
              </a:ext>
            </a:extLst>
          </p:cNvPr>
          <p:cNvSpPr>
            <a:spLocks noGrp="1"/>
          </p:cNvSpPr>
          <p:nvPr/>
        </p:nvSpPr>
        <p:spPr>
          <a:xfrm>
            <a:off x="1627175" y="2151035"/>
            <a:ext cx="912846" cy="3492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1">
                <a:solidFill>
                  <a:srgbClr val="B9FF65"/>
                </a:solidFill>
              </a:defRPr>
            </a:pPr>
            <a:r>
              <a:rPr lang="en-GB" sz="900" b="1">
                <a:solidFill>
                  <a:srgbClr val="B9FF65"/>
                </a:solidFill>
              </a:rPr>
              <a:t>STARTING</a:t>
            </a:r>
          </a:p>
          <a:p>
            <a:pPr algn="ctr">
              <a:defRPr sz="900" b="1">
                <a:solidFill>
                  <a:srgbClr val="B9FF65"/>
                </a:solidFill>
              </a:defRPr>
            </a:pPr>
            <a:r>
              <a:rPr lang="en-GB" sz="900" b="1">
                <a:solidFill>
                  <a:srgbClr val="B9FF65"/>
                </a:solidFill>
              </a:rPr>
              <a:t>POINT</a:t>
            </a:r>
          </a:p>
        </p:txBody>
      </p:sp>
      <p:sp>
        <p:nvSpPr>
          <p:cNvPr id="11" name="java11-version">
            <a:extLst>
              <a:ext uri="{FF2B5EF4-FFF2-40B4-BE49-F238E27FC236}">
                <a16:creationId xmlns:a16="http://schemas.microsoft.com/office/drawing/2014/main" id="{35D7EA9B-E799-9FA5-4F39-C146F9E76C3D}"/>
              </a:ext>
            </a:extLst>
          </p:cNvPr>
          <p:cNvSpPr>
            <a:spLocks noGrp="1"/>
          </p:cNvSpPr>
          <p:nvPr/>
        </p:nvSpPr>
        <p:spPr>
          <a:xfrm>
            <a:off x="1468435" y="2547976"/>
            <a:ext cx="1230325" cy="460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rPr lang="en-GB" sz="1900" b="1">
                <a:solidFill>
                  <a:srgbClr val="FFFFFF"/>
                </a:solidFill>
              </a:rPr>
              <a:t>Java 11</a:t>
            </a:r>
          </a:p>
        </p:txBody>
      </p:sp>
      <p:sp>
        <p:nvSpPr>
          <p:cNvPr id="12" name="java17-ring">
            <a:extLst>
              <a:ext uri="{FF2B5EF4-FFF2-40B4-BE49-F238E27FC236}">
                <a16:creationId xmlns:a16="http://schemas.microsoft.com/office/drawing/2014/main" id="{2FE6E369-4B37-7342-A6CF-59F9B06FE2D2}"/>
              </a:ext>
            </a:extLst>
          </p:cNvPr>
          <p:cNvSpPr>
            <a:spLocks noGrp="1"/>
          </p:cNvSpPr>
          <p:nvPr/>
        </p:nvSpPr>
        <p:spPr>
          <a:xfrm>
            <a:off x="4722785" y="1643085"/>
            <a:ext cx="3254350" cy="2143079"/>
          </a:xfrm>
          <a:prstGeom prst="ellipse">
            <a:avLst/>
          </a:prstGeom>
          <a:noFill/>
          <a:ln w="38100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3" name="java17">
            <a:extLst>
              <a:ext uri="{FF2B5EF4-FFF2-40B4-BE49-F238E27FC236}">
                <a16:creationId xmlns:a16="http://schemas.microsoft.com/office/drawing/2014/main" id="{BF27DB16-47C5-35F6-C899-7273DEFF2A6E}"/>
              </a:ext>
            </a:extLst>
          </p:cNvPr>
          <p:cNvSpPr>
            <a:spLocks noGrp="1"/>
          </p:cNvSpPr>
          <p:nvPr/>
        </p:nvSpPr>
        <p:spPr>
          <a:xfrm>
            <a:off x="5159411" y="1881195"/>
            <a:ext cx="2381280" cy="166686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4" name="java17-label">
            <a:extLst>
              <a:ext uri="{FF2B5EF4-FFF2-40B4-BE49-F238E27FC236}">
                <a16:creationId xmlns:a16="http://schemas.microsoft.com/office/drawing/2014/main" id="{0E51E8E2-444E-CF52-2F05-FD0BC37963BA}"/>
              </a:ext>
            </a:extLst>
          </p:cNvPr>
          <p:cNvSpPr>
            <a:spLocks noGrp="1"/>
          </p:cNvSpPr>
          <p:nvPr/>
        </p:nvSpPr>
        <p:spPr>
          <a:xfrm>
            <a:off x="5516575" y="2119305"/>
            <a:ext cx="1666860" cy="22229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1">
                <a:solidFill>
                  <a:srgbClr val="3554D6"/>
                </a:solidFill>
              </a:defRPr>
            </a:pPr>
            <a:r>
              <a:rPr lang="en-GB" sz="900" b="1">
                <a:solidFill>
                  <a:srgbClr val="3554D6"/>
                </a:solidFill>
              </a:rPr>
              <a:t>STEPPING STONE</a:t>
            </a:r>
          </a:p>
        </p:txBody>
      </p:sp>
      <p:sp>
        <p:nvSpPr>
          <p:cNvPr id="15" name="java17-version">
            <a:extLst>
              <a:ext uri="{FF2B5EF4-FFF2-40B4-BE49-F238E27FC236}">
                <a16:creationId xmlns:a16="http://schemas.microsoft.com/office/drawing/2014/main" id="{F865E157-07A9-118E-981C-D78B5781B199}"/>
              </a:ext>
            </a:extLst>
          </p:cNvPr>
          <p:cNvSpPr>
            <a:spLocks noGrp="1"/>
          </p:cNvSpPr>
          <p:nvPr/>
        </p:nvSpPr>
        <p:spPr>
          <a:xfrm>
            <a:off x="5437205" y="2420965"/>
            <a:ext cx="1825600" cy="5000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400" b="1">
                <a:solidFill>
                  <a:srgbClr val="123DAE"/>
                </a:solidFill>
              </a:defRPr>
            </a:pPr>
            <a:r>
              <a:rPr lang="en-GB" sz="2400" b="1">
                <a:solidFill>
                  <a:srgbClr val="123DAE"/>
                </a:solidFill>
              </a:rPr>
              <a:t>Java 17</a:t>
            </a:r>
          </a:p>
        </p:txBody>
      </p:sp>
      <p:sp>
        <p:nvSpPr>
          <p:cNvPr id="16" name="java17-state">
            <a:extLst>
              <a:ext uri="{FF2B5EF4-FFF2-40B4-BE49-F238E27FC236}">
                <a16:creationId xmlns:a16="http://schemas.microsoft.com/office/drawing/2014/main" id="{54B134ED-593D-39BB-0F7F-430F2CC74523}"/>
              </a:ext>
            </a:extLst>
          </p:cNvPr>
          <p:cNvSpPr>
            <a:spLocks noGrp="1"/>
          </p:cNvSpPr>
          <p:nvPr/>
        </p:nvSpPr>
        <p:spPr>
          <a:xfrm>
            <a:off x="5397520" y="2928915"/>
            <a:ext cx="1904970" cy="2937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0">
                <a:solidFill>
                  <a:srgbClr val="3859C8"/>
                </a:solidFill>
              </a:defRPr>
            </a:pPr>
            <a:r>
              <a:rPr lang="en-GB" sz="900" b="0">
                <a:solidFill>
                  <a:srgbClr val="3859C8"/>
                </a:solidFill>
              </a:rPr>
              <a:t>stabilize before expanding scope</a:t>
            </a:r>
          </a:p>
        </p:txBody>
      </p:sp>
      <p:sp>
        <p:nvSpPr>
          <p:cNvPr id="17" name="java21">
            <a:extLst>
              <a:ext uri="{FF2B5EF4-FFF2-40B4-BE49-F238E27FC236}">
                <a16:creationId xmlns:a16="http://schemas.microsoft.com/office/drawing/2014/main" id="{E401AC74-EDE7-9C23-4376-17E9DE1EEAB6}"/>
              </a:ext>
            </a:extLst>
          </p:cNvPr>
          <p:cNvSpPr>
            <a:spLocks noGrp="1"/>
          </p:cNvSpPr>
          <p:nvPr/>
        </p:nvSpPr>
        <p:spPr>
          <a:xfrm>
            <a:off x="9802825" y="1960565"/>
            <a:ext cx="1627175" cy="1627175"/>
          </a:xfrm>
          <a:prstGeom prst="ellipse">
            <a:avLst/>
          </a:prstGeom>
          <a:solidFill>
            <a:srgbClr val="173AA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8" name="java21-label">
            <a:extLst>
              <a:ext uri="{FF2B5EF4-FFF2-40B4-BE49-F238E27FC236}">
                <a16:creationId xmlns:a16="http://schemas.microsoft.com/office/drawing/2014/main" id="{8DF86079-E27C-A94C-6B45-AC4B0D140AF4}"/>
              </a:ext>
            </a:extLst>
          </p:cNvPr>
          <p:cNvSpPr>
            <a:spLocks noGrp="1"/>
          </p:cNvSpPr>
          <p:nvPr/>
        </p:nvSpPr>
        <p:spPr>
          <a:xfrm>
            <a:off x="10159990" y="2151035"/>
            <a:ext cx="912846" cy="3492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1">
                <a:solidFill>
                  <a:srgbClr val="B9FF65"/>
                </a:solidFill>
              </a:defRPr>
            </a:pPr>
            <a:r>
              <a:rPr lang="en-GB" sz="900" b="1">
                <a:solidFill>
                  <a:srgbClr val="B9FF65"/>
                </a:solidFill>
              </a:rPr>
              <a:t>LARGER</a:t>
            </a:r>
          </a:p>
          <a:p>
            <a:pPr algn="ctr">
              <a:defRPr sz="900" b="1">
                <a:solidFill>
                  <a:srgbClr val="B9FF65"/>
                </a:solidFill>
              </a:defRPr>
            </a:pPr>
            <a:r>
              <a:rPr lang="en-GB" sz="900" b="1">
                <a:solidFill>
                  <a:srgbClr val="B9FF65"/>
                </a:solidFill>
              </a:rPr>
              <a:t>LEAP</a:t>
            </a:r>
          </a:p>
        </p:txBody>
      </p:sp>
      <p:sp>
        <p:nvSpPr>
          <p:cNvPr id="19" name="java21-version">
            <a:extLst>
              <a:ext uri="{FF2B5EF4-FFF2-40B4-BE49-F238E27FC236}">
                <a16:creationId xmlns:a16="http://schemas.microsoft.com/office/drawing/2014/main" id="{E9CC8ED7-4EA8-CA31-5645-86DF3C41E318}"/>
              </a:ext>
            </a:extLst>
          </p:cNvPr>
          <p:cNvSpPr>
            <a:spLocks noGrp="1"/>
          </p:cNvSpPr>
          <p:nvPr/>
        </p:nvSpPr>
        <p:spPr>
          <a:xfrm>
            <a:off x="10001250" y="2547976"/>
            <a:ext cx="1230325" cy="460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rPr lang="en-GB" sz="1900" b="1">
                <a:solidFill>
                  <a:srgbClr val="FFFFFF"/>
                </a:solidFill>
              </a:rPr>
              <a:t>Java 21</a:t>
            </a:r>
          </a:p>
        </p:txBody>
      </p:sp>
      <p:sp>
        <p:nvSpPr>
          <p:cNvPr id="20" name="rationale">
            <a:extLst>
              <a:ext uri="{FF2B5EF4-FFF2-40B4-BE49-F238E27FC236}">
                <a16:creationId xmlns:a16="http://schemas.microsoft.com/office/drawing/2014/main" id="{C03B98C1-01C7-6C4E-8F8A-53BB404CFCD4}"/>
              </a:ext>
            </a:extLst>
          </p:cNvPr>
          <p:cNvSpPr>
            <a:spLocks noGrp="1"/>
          </p:cNvSpPr>
          <p:nvPr/>
        </p:nvSpPr>
        <p:spPr>
          <a:xfrm>
            <a:off x="2301911" y="3968770"/>
            <a:ext cx="8096280" cy="1222370"/>
          </a:xfrm>
          <a:prstGeom prst="roundRect">
            <a:avLst>
              <a:gd name="adj" fmla="val 5195"/>
            </a:avLst>
          </a:prstGeom>
          <a:solidFill>
            <a:srgbClr val="14379F"/>
          </a:solidFill>
          <a:ln w="19050">
            <a:solidFill>
              <a:srgbClr val="7395F5"/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1" name="reason-1-number">
            <a:extLst>
              <a:ext uri="{FF2B5EF4-FFF2-40B4-BE49-F238E27FC236}">
                <a16:creationId xmlns:a16="http://schemas.microsoft.com/office/drawing/2014/main" id="{F92DD646-BC86-15A8-25DE-4EE2B5FAE6F1}"/>
              </a:ext>
            </a:extLst>
          </p:cNvPr>
          <p:cNvSpPr>
            <a:spLocks noGrp="1"/>
          </p:cNvSpPr>
          <p:nvPr/>
        </p:nvSpPr>
        <p:spPr>
          <a:xfrm>
            <a:off x="2659075" y="4198925"/>
            <a:ext cx="555589" cy="3571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B9FF65"/>
                </a:solidFill>
              </a:defRPr>
            </a:pPr>
            <a:r>
              <a:rPr lang="en-BG" sz="1800" b="1">
                <a:solidFill>
                  <a:srgbClr val="B9FF65"/>
                </a:solidFill>
              </a:rPr>
              <a:t>01</a:t>
            </a:r>
          </a:p>
        </p:txBody>
      </p:sp>
      <p:sp>
        <p:nvSpPr>
          <p:cNvPr id="22" name="reason-1">
            <a:extLst>
              <a:ext uri="{FF2B5EF4-FFF2-40B4-BE49-F238E27FC236}">
                <a16:creationId xmlns:a16="http://schemas.microsoft.com/office/drawing/2014/main" id="{C4804C2C-CAE2-0F06-BD63-6DC133571AFB}"/>
              </a:ext>
            </a:extLst>
          </p:cNvPr>
          <p:cNvSpPr>
            <a:spLocks noGrp="1"/>
          </p:cNvSpPr>
          <p:nvPr/>
        </p:nvSpPr>
        <p:spPr>
          <a:xfrm>
            <a:off x="3214665" y="4127510"/>
            <a:ext cx="1944654" cy="4921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FFFFFF"/>
                </a:solidFill>
              </a:defRPr>
            </a:pPr>
            <a:r>
              <a:rPr lang="en-GB" sz="1200" b="1">
                <a:solidFill>
                  <a:srgbClr val="FFFFFF"/>
                </a:solidFill>
              </a:rPr>
              <a:t>Separate runtime issues</a:t>
            </a:r>
          </a:p>
        </p:txBody>
      </p:sp>
      <p:sp>
        <p:nvSpPr>
          <p:cNvPr id="23" name="divider-1">
            <a:extLst>
              <a:ext uri="{FF2B5EF4-FFF2-40B4-BE49-F238E27FC236}">
                <a16:creationId xmlns:a16="http://schemas.microsoft.com/office/drawing/2014/main" id="{73980462-4FDB-29FE-8BE7-3F2583FF81DB}"/>
              </a:ext>
            </a:extLst>
          </p:cNvPr>
          <p:cNvSpPr>
            <a:spLocks noGrp="1"/>
          </p:cNvSpPr>
          <p:nvPr/>
        </p:nvSpPr>
        <p:spPr>
          <a:xfrm>
            <a:off x="5318150" y="4190970"/>
            <a:ext cx="15911" cy="754106"/>
          </a:xfrm>
          <a:prstGeom prst="rect">
            <a:avLst/>
          </a:prstGeom>
          <a:solidFill>
            <a:srgbClr val="5679D8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4" name="reason-2-number">
            <a:extLst>
              <a:ext uri="{FF2B5EF4-FFF2-40B4-BE49-F238E27FC236}">
                <a16:creationId xmlns:a16="http://schemas.microsoft.com/office/drawing/2014/main" id="{A597453D-53C5-6CE9-4AD2-4D91BBAFB96C}"/>
              </a:ext>
            </a:extLst>
          </p:cNvPr>
          <p:cNvSpPr>
            <a:spLocks noGrp="1"/>
          </p:cNvSpPr>
          <p:nvPr/>
        </p:nvSpPr>
        <p:spPr>
          <a:xfrm>
            <a:off x="5556260" y="4198925"/>
            <a:ext cx="555589" cy="3571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B9FF65"/>
                </a:solidFill>
              </a:defRPr>
            </a:pPr>
            <a:r>
              <a:rPr lang="en-BG" sz="1800" b="1">
                <a:solidFill>
                  <a:srgbClr val="B9FF65"/>
                </a:solidFill>
              </a:rPr>
              <a:t>02</a:t>
            </a:r>
          </a:p>
        </p:txBody>
      </p:sp>
      <p:sp>
        <p:nvSpPr>
          <p:cNvPr id="25" name="reason-2">
            <a:extLst>
              <a:ext uri="{FF2B5EF4-FFF2-40B4-BE49-F238E27FC236}">
                <a16:creationId xmlns:a16="http://schemas.microsoft.com/office/drawing/2014/main" id="{D70A4753-2031-E0A2-6185-160B70B161E9}"/>
              </a:ext>
            </a:extLst>
          </p:cNvPr>
          <p:cNvSpPr>
            <a:spLocks noGrp="1"/>
          </p:cNvSpPr>
          <p:nvPr/>
        </p:nvSpPr>
        <p:spPr>
          <a:xfrm>
            <a:off x="6111850" y="4127510"/>
            <a:ext cx="1944654" cy="4921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FFFFFF"/>
                </a:solidFill>
              </a:defRPr>
            </a:pPr>
            <a:r>
              <a:rPr lang="en-GB" sz="1200" b="1">
                <a:solidFill>
                  <a:srgbClr val="FFFFFF"/>
                </a:solidFill>
              </a:rPr>
              <a:t>Create a stable baseline</a:t>
            </a:r>
          </a:p>
        </p:txBody>
      </p:sp>
      <p:sp>
        <p:nvSpPr>
          <p:cNvPr id="26" name="divider-2">
            <a:extLst>
              <a:ext uri="{FF2B5EF4-FFF2-40B4-BE49-F238E27FC236}">
                <a16:creationId xmlns:a16="http://schemas.microsoft.com/office/drawing/2014/main" id="{D205CF28-0B75-C55A-9DF7-201177C5D227}"/>
              </a:ext>
            </a:extLst>
          </p:cNvPr>
          <p:cNvSpPr>
            <a:spLocks noGrp="1"/>
          </p:cNvSpPr>
          <p:nvPr/>
        </p:nvSpPr>
        <p:spPr>
          <a:xfrm>
            <a:off x="8215335" y="4190970"/>
            <a:ext cx="15911" cy="754106"/>
          </a:xfrm>
          <a:prstGeom prst="rect">
            <a:avLst/>
          </a:prstGeom>
          <a:solidFill>
            <a:srgbClr val="5679D8"/>
          </a:solidFill>
          <a:ln w="0">
            <a:noFill/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7" name="reason-3-number">
            <a:extLst>
              <a:ext uri="{FF2B5EF4-FFF2-40B4-BE49-F238E27FC236}">
                <a16:creationId xmlns:a16="http://schemas.microsoft.com/office/drawing/2014/main" id="{4A558BD1-0C47-7D58-1283-1C3C32146940}"/>
              </a:ext>
            </a:extLst>
          </p:cNvPr>
          <p:cNvSpPr>
            <a:spLocks noGrp="1"/>
          </p:cNvSpPr>
          <p:nvPr/>
        </p:nvSpPr>
        <p:spPr>
          <a:xfrm>
            <a:off x="8453445" y="4198925"/>
            <a:ext cx="555589" cy="3571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B9FF65"/>
                </a:solidFill>
              </a:defRPr>
            </a:pPr>
            <a:r>
              <a:rPr lang="en-BG" sz="1800" b="1">
                <a:solidFill>
                  <a:srgbClr val="B9FF65"/>
                </a:solidFill>
              </a:rPr>
              <a:t>03</a:t>
            </a:r>
          </a:p>
        </p:txBody>
      </p:sp>
      <p:sp>
        <p:nvSpPr>
          <p:cNvPr id="28" name="reason-3">
            <a:extLst>
              <a:ext uri="{FF2B5EF4-FFF2-40B4-BE49-F238E27FC236}">
                <a16:creationId xmlns:a16="http://schemas.microsoft.com/office/drawing/2014/main" id="{E8E17875-C9A0-7A3A-2B81-7BAF95F7AB90}"/>
              </a:ext>
            </a:extLst>
          </p:cNvPr>
          <p:cNvSpPr>
            <a:spLocks noGrp="1"/>
          </p:cNvSpPr>
          <p:nvPr/>
        </p:nvSpPr>
        <p:spPr>
          <a:xfrm>
            <a:off x="8969350" y="4123944"/>
            <a:ext cx="1371600" cy="5952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00" b="1">
                <a:solidFill>
                  <a:srgbClr val="FFFFFF"/>
                </a:solidFill>
              </a:defRPr>
            </a:pPr>
            <a:r>
              <a:rPr lang="en-GB" sz="1100" b="1">
                <a:solidFill>
                  <a:srgbClr val="FFFFFF"/>
                </a:solidFill>
              </a:rPr>
              <a:t>Reduce variables in the next step</a:t>
            </a:r>
          </a:p>
        </p:txBody>
      </p:sp>
      <p:sp>
        <p:nvSpPr>
          <p:cNvPr id="29" name="takeaway">
            <a:extLst>
              <a:ext uri="{FF2B5EF4-FFF2-40B4-BE49-F238E27FC236}">
                <a16:creationId xmlns:a16="http://schemas.microsoft.com/office/drawing/2014/main" id="{7F64C8CD-25A5-E1FA-3D6B-84926DDAA790}"/>
              </a:ext>
            </a:extLst>
          </p:cNvPr>
          <p:cNvSpPr>
            <a:spLocks noGrp="1"/>
          </p:cNvSpPr>
          <p:nvPr/>
        </p:nvSpPr>
        <p:spPr>
          <a:xfrm>
            <a:off x="1666860" y="5445161"/>
            <a:ext cx="9366291" cy="38889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 lang="en-GB" sz="1600" b="1">
                <a:solidFill>
                  <a:srgbClr val="FFFFFF"/>
                </a:solidFill>
              </a:rPr>
              <a:t>Smaller steps made the final move safer — and easier to reason about.</a:t>
            </a:r>
          </a:p>
        </p:txBody>
      </p:sp>
    </p:spTree>
    <p:extLst>
      <p:ext uri="{BB962C8B-B14F-4D97-AF65-F5344CB8AC3E}">
        <p14:creationId xmlns:p14="http://schemas.microsoft.com/office/powerpoint/2010/main" val="277083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1F6541A2-5455-427E-A9E0-C44A003B499E}"/>
              </a:ext>
            </a:extLst>
          </p:cNvPr>
          <p:cNvSpPr>
            <a:spLocks noGrp="1"/>
          </p:cNvSpPr>
          <p:nvPr/>
        </p:nvSpPr>
        <p:spPr>
          <a:xfrm>
            <a:off x="1173480" y="426720"/>
            <a:ext cx="8138160" cy="655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525" b="1">
                <a:solidFill>
                  <a:srgbClr val="FFFFFF"/>
                </a:solidFill>
              </a:defRPr>
            </a:pPr>
            <a:r>
              <a:rPr sz="2820" b="1" dirty="0">
                <a:solidFill>
                  <a:srgbClr val="FFFFFF"/>
                </a:solidFill>
              </a:rPr>
              <a:t>Compatibility Was More Than Compilation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247A1BC1-8482-4C8E-8C14-D4F9443C8417}"/>
              </a:ext>
            </a:extLst>
          </p:cNvPr>
          <p:cNvSpPr>
            <a:spLocks noGrp="1"/>
          </p:cNvSpPr>
          <p:nvPr/>
        </p:nvSpPr>
        <p:spPr>
          <a:xfrm>
            <a:off x="1280160" y="1085850"/>
            <a:ext cx="92964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B9FF65"/>
                </a:solidFill>
              </a:defRPr>
            </a:pPr>
            <a:r>
              <a:rPr sz="1320" dirty="0">
                <a:solidFill>
                  <a:srgbClr val="B9FF65"/>
                </a:solidFill>
              </a:rPr>
              <a:t>A successful build only proved that the code could be assembled.</a:t>
            </a:r>
          </a:p>
        </p:txBody>
      </p:sp>
      <p:sp>
        <p:nvSpPr>
          <p:cNvPr id="6" name="arrow-0">
            <a:extLst>
              <a:ext uri="{FF2B5EF4-FFF2-40B4-BE49-F238E27FC236}">
                <a16:creationId xmlns:a16="http://schemas.microsoft.com/office/drawing/2014/main" id="{5C1B4A7A-07D2-4818-BFE0-AC4754B8CA29}"/>
              </a:ext>
            </a:extLst>
          </p:cNvPr>
          <p:cNvSpPr>
            <a:spLocks noGrp="1"/>
          </p:cNvSpPr>
          <p:nvPr/>
        </p:nvSpPr>
        <p:spPr>
          <a:xfrm>
            <a:off x="2743200" y="2407920"/>
            <a:ext cx="533400" cy="198120"/>
          </a:xfrm>
          <a:prstGeom prst="rightArrow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7" name="arrow-1">
            <a:extLst>
              <a:ext uri="{FF2B5EF4-FFF2-40B4-BE49-F238E27FC236}">
                <a16:creationId xmlns:a16="http://schemas.microsoft.com/office/drawing/2014/main" id="{2544B550-9A37-49B0-80E7-E7550DD41F92}"/>
              </a:ext>
            </a:extLst>
          </p:cNvPr>
          <p:cNvSpPr>
            <a:spLocks noGrp="1"/>
          </p:cNvSpPr>
          <p:nvPr/>
        </p:nvSpPr>
        <p:spPr>
          <a:xfrm>
            <a:off x="4724400" y="2407920"/>
            <a:ext cx="533400" cy="198120"/>
          </a:xfrm>
          <a:prstGeom prst="rightArrow">
            <a:avLst/>
          </a:prstGeom>
          <a:solidFill>
            <a:srgbClr val="6E90EF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8" name="arrow-2">
            <a:extLst>
              <a:ext uri="{FF2B5EF4-FFF2-40B4-BE49-F238E27FC236}">
                <a16:creationId xmlns:a16="http://schemas.microsoft.com/office/drawing/2014/main" id="{99066B04-6EC6-4BC2-8E6B-37BA2296CDA0}"/>
              </a:ext>
            </a:extLst>
          </p:cNvPr>
          <p:cNvSpPr>
            <a:spLocks noGrp="1"/>
          </p:cNvSpPr>
          <p:nvPr/>
        </p:nvSpPr>
        <p:spPr>
          <a:xfrm>
            <a:off x="6705600" y="2407920"/>
            <a:ext cx="533400" cy="198120"/>
          </a:xfrm>
          <a:prstGeom prst="rightArrow">
            <a:avLst/>
          </a:prstGeom>
          <a:solidFill>
            <a:srgbClr val="6E90EF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9" name="arrow-3">
            <a:extLst>
              <a:ext uri="{FF2B5EF4-FFF2-40B4-BE49-F238E27FC236}">
                <a16:creationId xmlns:a16="http://schemas.microsoft.com/office/drawing/2014/main" id="{9C3E8344-4EF9-4E59-8C33-69CC8394F575}"/>
              </a:ext>
            </a:extLst>
          </p:cNvPr>
          <p:cNvSpPr>
            <a:spLocks noGrp="1"/>
          </p:cNvSpPr>
          <p:nvPr/>
        </p:nvSpPr>
        <p:spPr>
          <a:xfrm>
            <a:off x="8686800" y="2407920"/>
            <a:ext cx="533400" cy="198120"/>
          </a:xfrm>
          <a:prstGeom prst="rightArrow">
            <a:avLst/>
          </a:prstGeom>
          <a:solidFill>
            <a:srgbClr val="6E90EF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0" name="stage-COMPILE">
            <a:extLst>
              <a:ext uri="{FF2B5EF4-FFF2-40B4-BE49-F238E27FC236}">
                <a16:creationId xmlns:a16="http://schemas.microsoft.com/office/drawing/2014/main" id="{AEA9B86B-C9F9-4E1E-BC99-E7319F1EDA48}"/>
              </a:ext>
            </a:extLst>
          </p:cNvPr>
          <p:cNvSpPr>
            <a:spLocks noGrp="1"/>
          </p:cNvSpPr>
          <p:nvPr/>
        </p:nvSpPr>
        <p:spPr>
          <a:xfrm>
            <a:off x="1295400" y="2057400"/>
            <a:ext cx="1447800" cy="9144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9050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1" name="stage-label-COMPILE">
            <a:extLst>
              <a:ext uri="{FF2B5EF4-FFF2-40B4-BE49-F238E27FC236}">
                <a16:creationId xmlns:a16="http://schemas.microsoft.com/office/drawing/2014/main" id="{D4591420-88DE-43C2-8B11-0CA46429FB07}"/>
              </a:ext>
            </a:extLst>
          </p:cNvPr>
          <p:cNvSpPr>
            <a:spLocks noGrp="1"/>
          </p:cNvSpPr>
          <p:nvPr/>
        </p:nvSpPr>
        <p:spPr>
          <a:xfrm>
            <a:off x="1386840" y="2255520"/>
            <a:ext cx="1264920" cy="5181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23DAE"/>
                </a:solidFill>
              </a:defRPr>
            </a:pPr>
            <a:r>
              <a:rPr sz="1200" b="1">
                <a:solidFill>
                  <a:srgbClr val="123DAE"/>
                </a:solidFill>
              </a:rPr>
              <a:t>COMPILE</a:t>
            </a:r>
          </a:p>
        </p:txBody>
      </p:sp>
      <p:sp>
        <p:nvSpPr>
          <p:cNvPr id="12" name="stage-BOOT">
            <a:extLst>
              <a:ext uri="{FF2B5EF4-FFF2-40B4-BE49-F238E27FC236}">
                <a16:creationId xmlns:a16="http://schemas.microsoft.com/office/drawing/2014/main" id="{86247016-1156-4E68-B0A6-1117DDEDD18E}"/>
              </a:ext>
            </a:extLst>
          </p:cNvPr>
          <p:cNvSpPr>
            <a:spLocks noGrp="1"/>
          </p:cNvSpPr>
          <p:nvPr/>
        </p:nvSpPr>
        <p:spPr>
          <a:xfrm>
            <a:off x="3276600" y="2057400"/>
            <a:ext cx="1447800" cy="914400"/>
          </a:xfrm>
          <a:prstGeom prst="roundRect">
            <a:avLst>
              <a:gd name="adj" fmla="val 6667"/>
            </a:avLst>
          </a:prstGeom>
          <a:solidFill>
            <a:srgbClr val="173AAE"/>
          </a:solidFill>
          <a:ln w="19050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3" name="stage-label-BOOT">
            <a:extLst>
              <a:ext uri="{FF2B5EF4-FFF2-40B4-BE49-F238E27FC236}">
                <a16:creationId xmlns:a16="http://schemas.microsoft.com/office/drawing/2014/main" id="{3D4932DA-0D54-429C-BAA9-4EDBF967CB02}"/>
              </a:ext>
            </a:extLst>
          </p:cNvPr>
          <p:cNvSpPr>
            <a:spLocks noGrp="1"/>
          </p:cNvSpPr>
          <p:nvPr/>
        </p:nvSpPr>
        <p:spPr>
          <a:xfrm>
            <a:off x="3368040" y="2255520"/>
            <a:ext cx="1264920" cy="5181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200" b="1" dirty="0">
                <a:solidFill>
                  <a:srgbClr val="FFFFFF"/>
                </a:solidFill>
              </a:rPr>
              <a:t>BOOT</a:t>
            </a:r>
          </a:p>
        </p:txBody>
      </p:sp>
      <p:sp>
        <p:nvSpPr>
          <p:cNvPr id="14" name="stage-INTEGRATE">
            <a:extLst>
              <a:ext uri="{FF2B5EF4-FFF2-40B4-BE49-F238E27FC236}">
                <a16:creationId xmlns:a16="http://schemas.microsoft.com/office/drawing/2014/main" id="{1C69D893-AB12-4BA9-A142-0D512B38DA62}"/>
              </a:ext>
            </a:extLst>
          </p:cNvPr>
          <p:cNvSpPr>
            <a:spLocks noGrp="1"/>
          </p:cNvSpPr>
          <p:nvPr/>
        </p:nvSpPr>
        <p:spPr>
          <a:xfrm>
            <a:off x="5257800" y="2057400"/>
            <a:ext cx="1447800" cy="914400"/>
          </a:xfrm>
          <a:prstGeom prst="roundRect">
            <a:avLst>
              <a:gd name="adj" fmla="val 6667"/>
            </a:avLst>
          </a:prstGeom>
          <a:solidFill>
            <a:srgbClr val="173AAE"/>
          </a:solidFill>
          <a:ln w="19050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5" name="stage-label-INTEGRATE">
            <a:extLst>
              <a:ext uri="{FF2B5EF4-FFF2-40B4-BE49-F238E27FC236}">
                <a16:creationId xmlns:a16="http://schemas.microsoft.com/office/drawing/2014/main" id="{0905EBB8-86F3-4E14-8651-9BE8D04C87E1}"/>
              </a:ext>
            </a:extLst>
          </p:cNvPr>
          <p:cNvSpPr>
            <a:spLocks noGrp="1"/>
          </p:cNvSpPr>
          <p:nvPr/>
        </p:nvSpPr>
        <p:spPr>
          <a:xfrm>
            <a:off x="5349240" y="2255520"/>
            <a:ext cx="1264920" cy="5181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200" b="1" dirty="0">
                <a:solidFill>
                  <a:srgbClr val="FFFFFF"/>
                </a:solidFill>
              </a:rPr>
              <a:t>INTEGRATE</a:t>
            </a:r>
          </a:p>
        </p:txBody>
      </p:sp>
      <p:sp>
        <p:nvSpPr>
          <p:cNvPr id="16" name="stage-BEHAVE">
            <a:extLst>
              <a:ext uri="{FF2B5EF4-FFF2-40B4-BE49-F238E27FC236}">
                <a16:creationId xmlns:a16="http://schemas.microsoft.com/office/drawing/2014/main" id="{1C1DEDB6-F9FF-4361-AC6E-DD918769D7C4}"/>
              </a:ext>
            </a:extLst>
          </p:cNvPr>
          <p:cNvSpPr>
            <a:spLocks noGrp="1"/>
          </p:cNvSpPr>
          <p:nvPr/>
        </p:nvSpPr>
        <p:spPr>
          <a:xfrm>
            <a:off x="7239000" y="2057400"/>
            <a:ext cx="1447800" cy="914400"/>
          </a:xfrm>
          <a:prstGeom prst="roundRect">
            <a:avLst>
              <a:gd name="adj" fmla="val 6667"/>
            </a:avLst>
          </a:prstGeom>
          <a:solidFill>
            <a:srgbClr val="173AAE"/>
          </a:solidFill>
          <a:ln w="19050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7" name="stage-label-BEHAVE">
            <a:extLst>
              <a:ext uri="{FF2B5EF4-FFF2-40B4-BE49-F238E27FC236}">
                <a16:creationId xmlns:a16="http://schemas.microsoft.com/office/drawing/2014/main" id="{74D2FCAF-6617-495E-A1C7-C04EE1728479}"/>
              </a:ext>
            </a:extLst>
          </p:cNvPr>
          <p:cNvSpPr>
            <a:spLocks noGrp="1"/>
          </p:cNvSpPr>
          <p:nvPr/>
        </p:nvSpPr>
        <p:spPr>
          <a:xfrm>
            <a:off x="7330440" y="2255520"/>
            <a:ext cx="1264920" cy="5181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200" b="1" dirty="0">
                <a:solidFill>
                  <a:srgbClr val="FFFFFF"/>
                </a:solidFill>
              </a:rPr>
              <a:t>BEHAVE</a:t>
            </a:r>
          </a:p>
        </p:txBody>
      </p:sp>
      <p:sp>
        <p:nvSpPr>
          <p:cNvPr id="18" name="stage-SURVIVE TRAFFIC">
            <a:extLst>
              <a:ext uri="{FF2B5EF4-FFF2-40B4-BE49-F238E27FC236}">
                <a16:creationId xmlns:a16="http://schemas.microsoft.com/office/drawing/2014/main" id="{317A3992-ACE7-41D1-BDF5-D24549D1356D}"/>
              </a:ext>
            </a:extLst>
          </p:cNvPr>
          <p:cNvSpPr>
            <a:spLocks noGrp="1"/>
          </p:cNvSpPr>
          <p:nvPr/>
        </p:nvSpPr>
        <p:spPr>
          <a:xfrm>
            <a:off x="9220200" y="2057400"/>
            <a:ext cx="1447800" cy="914400"/>
          </a:xfrm>
          <a:prstGeom prst="roundRect">
            <a:avLst>
              <a:gd name="adj" fmla="val 6667"/>
            </a:avLst>
          </a:prstGeom>
          <a:solidFill>
            <a:srgbClr val="173AAE"/>
          </a:solidFill>
          <a:ln w="19050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9" name="stage-label-SURVIVE TRAFFIC">
            <a:extLst>
              <a:ext uri="{FF2B5EF4-FFF2-40B4-BE49-F238E27FC236}">
                <a16:creationId xmlns:a16="http://schemas.microsoft.com/office/drawing/2014/main" id="{F0F80E77-EAF9-4784-B082-4A30066FEBCE}"/>
              </a:ext>
            </a:extLst>
          </p:cNvPr>
          <p:cNvSpPr>
            <a:spLocks noGrp="1"/>
          </p:cNvSpPr>
          <p:nvPr/>
        </p:nvSpPr>
        <p:spPr>
          <a:xfrm>
            <a:off x="9311640" y="2255520"/>
            <a:ext cx="1264920" cy="5181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020" b="1">
                <a:solidFill>
                  <a:srgbClr val="FFFFFF"/>
                </a:solidFill>
              </a:rPr>
              <a:t>SURVIVE TRAFFIC</a:t>
            </a:r>
          </a:p>
        </p:txBody>
      </p:sp>
      <p:sp>
        <p:nvSpPr>
          <p:cNvPr id="20" name="boundary">
            <a:extLst>
              <a:ext uri="{FF2B5EF4-FFF2-40B4-BE49-F238E27FC236}">
                <a16:creationId xmlns:a16="http://schemas.microsoft.com/office/drawing/2014/main" id="{D576AB03-8C53-4D7B-97CC-410E3F48292C}"/>
              </a:ext>
            </a:extLst>
          </p:cNvPr>
          <p:cNvSpPr>
            <a:spLocks noGrp="1"/>
          </p:cNvSpPr>
          <p:nvPr/>
        </p:nvSpPr>
        <p:spPr>
          <a:xfrm>
            <a:off x="1295400" y="3383280"/>
            <a:ext cx="9372600" cy="22860"/>
          </a:xfrm>
          <a:prstGeom prst="rect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21" name="below-title">
            <a:extLst>
              <a:ext uri="{FF2B5EF4-FFF2-40B4-BE49-F238E27FC236}">
                <a16:creationId xmlns:a16="http://schemas.microsoft.com/office/drawing/2014/main" id="{AFB496D9-3072-433A-9BE1-7D9D787D7B43}"/>
              </a:ext>
            </a:extLst>
          </p:cNvPr>
          <p:cNvSpPr>
            <a:spLocks noGrp="1"/>
          </p:cNvSpPr>
          <p:nvPr/>
        </p:nvSpPr>
        <p:spPr>
          <a:xfrm>
            <a:off x="1447800" y="3520440"/>
            <a:ext cx="2438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B9FF65"/>
                </a:solidFill>
              </a:defRPr>
            </a:pPr>
            <a:r>
              <a:rPr sz="900" b="1">
                <a:solidFill>
                  <a:srgbClr val="B9FF65"/>
                </a:solidFill>
              </a:rPr>
              <a:t>COMPATIBILITY SURFACE</a:t>
            </a:r>
          </a:p>
        </p:txBody>
      </p:sp>
      <p:sp>
        <p:nvSpPr>
          <p:cNvPr id="22" name="below-content">
            <a:extLst>
              <a:ext uri="{FF2B5EF4-FFF2-40B4-BE49-F238E27FC236}">
                <a16:creationId xmlns:a16="http://schemas.microsoft.com/office/drawing/2014/main" id="{1F766024-FE86-4625-B0D9-5EB6904DE638}"/>
              </a:ext>
            </a:extLst>
          </p:cNvPr>
          <p:cNvSpPr>
            <a:spLocks noGrp="1"/>
          </p:cNvSpPr>
          <p:nvPr/>
        </p:nvSpPr>
        <p:spPr>
          <a:xfrm>
            <a:off x="1447800" y="3848100"/>
            <a:ext cx="9220200" cy="4419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260" b="1" dirty="0">
                <a:solidFill>
                  <a:srgbClr val="FFFFFF"/>
                </a:solidFill>
              </a:rPr>
              <a:t>Hibernate   ·   </a:t>
            </a:r>
            <a:r>
              <a:rPr sz="1260" b="1" dirty="0" err="1">
                <a:solidFill>
                  <a:srgbClr val="FFFFFF"/>
                </a:solidFill>
              </a:rPr>
              <a:t>RESTEasy</a:t>
            </a:r>
            <a:r>
              <a:rPr sz="1260" b="1" dirty="0">
                <a:solidFill>
                  <a:srgbClr val="FFFFFF"/>
                </a:solidFill>
              </a:rPr>
              <a:t>   ·   Elytron   ·   serialization   ·   HTTP behavior   ·   dependency versions</a:t>
            </a:r>
          </a:p>
        </p:txBody>
      </p:sp>
      <p:sp>
        <p:nvSpPr>
          <p:cNvPr id="23" name="below-content-2">
            <a:extLst>
              <a:ext uri="{FF2B5EF4-FFF2-40B4-BE49-F238E27FC236}">
                <a16:creationId xmlns:a16="http://schemas.microsoft.com/office/drawing/2014/main" id="{F8C80221-B94E-4E2F-9AB1-50B7AB4226D3}"/>
              </a:ext>
            </a:extLst>
          </p:cNvPr>
          <p:cNvSpPr>
            <a:spLocks noGrp="1"/>
          </p:cNvSpPr>
          <p:nvPr/>
        </p:nvSpPr>
        <p:spPr>
          <a:xfrm>
            <a:off x="1905000" y="4465320"/>
            <a:ext cx="8382000" cy="3200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0">
                <a:solidFill>
                  <a:srgbClr val="DCE5FF"/>
                </a:solidFill>
              </a:defRPr>
            </a:pPr>
            <a:r>
              <a:rPr sz="1200">
                <a:solidFill>
                  <a:srgbClr val="DCE5FF"/>
                </a:solidFill>
              </a:rPr>
              <a:t>The failures moved from compiler errors to runtime assumptions.</a:t>
            </a:r>
          </a:p>
        </p:txBody>
      </p:sp>
      <p:sp>
        <p:nvSpPr>
          <p:cNvPr id="24" name="takeaway">
            <a:extLst>
              <a:ext uri="{FF2B5EF4-FFF2-40B4-BE49-F238E27FC236}">
                <a16:creationId xmlns:a16="http://schemas.microsoft.com/office/drawing/2014/main" id="{16297069-6D95-47B3-A073-FA5E8992A1A6}"/>
              </a:ext>
            </a:extLst>
          </p:cNvPr>
          <p:cNvSpPr>
            <a:spLocks noGrp="1"/>
          </p:cNvSpPr>
          <p:nvPr/>
        </p:nvSpPr>
        <p:spPr>
          <a:xfrm>
            <a:off x="1371600" y="5364480"/>
            <a:ext cx="944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440" b="1">
                <a:solidFill>
                  <a:srgbClr val="FFFFFF"/>
                </a:solidFill>
              </a:rPr>
              <a:t>Green compilation was the beginning of validation — not the end.</a:t>
            </a:r>
          </a:p>
        </p:txBody>
      </p:sp>
    </p:spTree>
    <p:extLst>
      <p:ext uri="{BB962C8B-B14F-4D97-AF65-F5344CB8AC3E}">
        <p14:creationId xmlns:p14="http://schemas.microsoft.com/office/powerpoint/2010/main" val="1190136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01BF7FA-FB00-44E5-85A6-B9426DA3B22A}"/>
              </a:ext>
            </a:extLst>
          </p:cNvPr>
          <p:cNvSpPr>
            <a:spLocks noGrp="1"/>
          </p:cNvSpPr>
          <p:nvPr/>
        </p:nvSpPr>
        <p:spPr>
          <a:xfrm>
            <a:off x="1173480" y="441960"/>
            <a:ext cx="10058400" cy="655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525" b="1">
                <a:solidFill>
                  <a:srgbClr val="FFFFFF"/>
                </a:solidFill>
              </a:defRPr>
            </a:pPr>
            <a:r>
              <a:rPr sz="2820" b="1" dirty="0">
                <a:solidFill>
                  <a:srgbClr val="FFFFFF"/>
                </a:solidFill>
              </a:rPr>
              <a:t>The First Green Build Was Not the Finish Line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20DFFFE3-373C-403C-90DA-D8C5592F982C}"/>
              </a:ext>
            </a:extLst>
          </p:cNvPr>
          <p:cNvSpPr>
            <a:spLocks noGrp="1"/>
          </p:cNvSpPr>
          <p:nvPr/>
        </p:nvSpPr>
        <p:spPr>
          <a:xfrm>
            <a:off x="1204187" y="1173480"/>
            <a:ext cx="92964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B9FF65"/>
                </a:solidFill>
              </a:defRPr>
            </a:pPr>
            <a:r>
              <a:rPr sz="1320" dirty="0">
                <a:solidFill>
                  <a:srgbClr val="B9FF65"/>
                </a:solidFill>
              </a:rPr>
              <a:t>Each environment revealed a different class of risk.</a:t>
            </a:r>
          </a:p>
        </p:txBody>
      </p:sp>
      <p:sp>
        <p:nvSpPr>
          <p:cNvPr id="6" name="pipe-0">
            <a:extLst>
              <a:ext uri="{FF2B5EF4-FFF2-40B4-BE49-F238E27FC236}">
                <a16:creationId xmlns:a16="http://schemas.microsoft.com/office/drawing/2014/main" id="{F7809DD7-D1CD-45A5-8080-734DBA01D15A}"/>
              </a:ext>
            </a:extLst>
          </p:cNvPr>
          <p:cNvSpPr>
            <a:spLocks noGrp="1"/>
          </p:cNvSpPr>
          <p:nvPr/>
        </p:nvSpPr>
        <p:spPr>
          <a:xfrm>
            <a:off x="2590800" y="2636520"/>
            <a:ext cx="723900" cy="213360"/>
          </a:xfrm>
          <a:prstGeom prst="rightArrow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7" name="pipe-1">
            <a:extLst>
              <a:ext uri="{FF2B5EF4-FFF2-40B4-BE49-F238E27FC236}">
                <a16:creationId xmlns:a16="http://schemas.microsoft.com/office/drawing/2014/main" id="{0AD904AA-A283-4BEE-BC82-A50CA34C2B8C}"/>
              </a:ext>
            </a:extLst>
          </p:cNvPr>
          <p:cNvSpPr>
            <a:spLocks noGrp="1"/>
          </p:cNvSpPr>
          <p:nvPr/>
        </p:nvSpPr>
        <p:spPr>
          <a:xfrm>
            <a:off x="4495800" y="2636520"/>
            <a:ext cx="723900" cy="213360"/>
          </a:xfrm>
          <a:prstGeom prst="rightArrow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8" name="pipe-2">
            <a:extLst>
              <a:ext uri="{FF2B5EF4-FFF2-40B4-BE49-F238E27FC236}">
                <a16:creationId xmlns:a16="http://schemas.microsoft.com/office/drawing/2014/main" id="{9F4B5361-2F0B-4DED-BBF6-593C16B03711}"/>
              </a:ext>
            </a:extLst>
          </p:cNvPr>
          <p:cNvSpPr>
            <a:spLocks noGrp="1"/>
          </p:cNvSpPr>
          <p:nvPr/>
        </p:nvSpPr>
        <p:spPr>
          <a:xfrm>
            <a:off x="6400800" y="2636520"/>
            <a:ext cx="723900" cy="213360"/>
          </a:xfrm>
          <a:prstGeom prst="rightArrow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9" name="pipe-3">
            <a:extLst>
              <a:ext uri="{FF2B5EF4-FFF2-40B4-BE49-F238E27FC236}">
                <a16:creationId xmlns:a16="http://schemas.microsoft.com/office/drawing/2014/main" id="{2B88D6BC-8064-43B2-9D0C-9A82A136CAE2}"/>
              </a:ext>
            </a:extLst>
          </p:cNvPr>
          <p:cNvSpPr>
            <a:spLocks noGrp="1"/>
          </p:cNvSpPr>
          <p:nvPr/>
        </p:nvSpPr>
        <p:spPr>
          <a:xfrm>
            <a:off x="8305800" y="2636520"/>
            <a:ext cx="723900" cy="213360"/>
          </a:xfrm>
          <a:prstGeom prst="rightArrow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0" name="circle-BUILD">
            <a:extLst>
              <a:ext uri="{FF2B5EF4-FFF2-40B4-BE49-F238E27FC236}">
                <a16:creationId xmlns:a16="http://schemas.microsoft.com/office/drawing/2014/main" id="{7B0B7A45-A57A-4D41-B0B6-90D2CE2A8602}"/>
              </a:ext>
            </a:extLst>
          </p:cNvPr>
          <p:cNvSpPr>
            <a:spLocks noGrp="1"/>
          </p:cNvSpPr>
          <p:nvPr/>
        </p:nvSpPr>
        <p:spPr>
          <a:xfrm>
            <a:off x="1409700" y="2171700"/>
            <a:ext cx="1181100" cy="11811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1" name="label-BUILD">
            <a:extLst>
              <a:ext uri="{FF2B5EF4-FFF2-40B4-BE49-F238E27FC236}">
                <a16:creationId xmlns:a16="http://schemas.microsoft.com/office/drawing/2014/main" id="{9C7E8E08-4D2D-4B91-9628-C05C4F81378B}"/>
              </a:ext>
            </a:extLst>
          </p:cNvPr>
          <p:cNvSpPr>
            <a:spLocks noGrp="1"/>
          </p:cNvSpPr>
          <p:nvPr/>
        </p:nvSpPr>
        <p:spPr>
          <a:xfrm>
            <a:off x="1524000" y="2484120"/>
            <a:ext cx="952500" cy="3352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23DAE"/>
                </a:solidFill>
              </a:defRPr>
            </a:pPr>
            <a:r>
              <a:rPr sz="1200" b="1">
                <a:solidFill>
                  <a:srgbClr val="123DAE"/>
                </a:solidFill>
              </a:rPr>
              <a:t>BUILD</a:t>
            </a:r>
          </a:p>
        </p:txBody>
      </p:sp>
      <p:sp>
        <p:nvSpPr>
          <p:cNvPr id="12" name="circle-DEPLOY">
            <a:extLst>
              <a:ext uri="{FF2B5EF4-FFF2-40B4-BE49-F238E27FC236}">
                <a16:creationId xmlns:a16="http://schemas.microsoft.com/office/drawing/2014/main" id="{1970DDBA-F486-4CD6-9FC0-641AC5A84947}"/>
              </a:ext>
            </a:extLst>
          </p:cNvPr>
          <p:cNvSpPr>
            <a:spLocks noGrp="1"/>
          </p:cNvSpPr>
          <p:nvPr/>
        </p:nvSpPr>
        <p:spPr>
          <a:xfrm>
            <a:off x="3314700" y="2171700"/>
            <a:ext cx="1181100" cy="1181100"/>
          </a:xfrm>
          <a:prstGeom prst="ellipse">
            <a:avLst/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3" name="label-DEPLOY">
            <a:extLst>
              <a:ext uri="{FF2B5EF4-FFF2-40B4-BE49-F238E27FC236}">
                <a16:creationId xmlns:a16="http://schemas.microsoft.com/office/drawing/2014/main" id="{D0FFE79A-7A55-4C2C-95B2-B4AF83925982}"/>
              </a:ext>
            </a:extLst>
          </p:cNvPr>
          <p:cNvSpPr>
            <a:spLocks noGrp="1"/>
          </p:cNvSpPr>
          <p:nvPr/>
        </p:nvSpPr>
        <p:spPr>
          <a:xfrm>
            <a:off x="3429000" y="2484120"/>
            <a:ext cx="952500" cy="3352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DEPLOY</a:t>
            </a:r>
          </a:p>
        </p:txBody>
      </p:sp>
      <p:sp>
        <p:nvSpPr>
          <p:cNvPr id="14" name="circle-START">
            <a:extLst>
              <a:ext uri="{FF2B5EF4-FFF2-40B4-BE49-F238E27FC236}">
                <a16:creationId xmlns:a16="http://schemas.microsoft.com/office/drawing/2014/main" id="{880495FB-57FD-424F-9F6E-1976641923A7}"/>
              </a:ext>
            </a:extLst>
          </p:cNvPr>
          <p:cNvSpPr>
            <a:spLocks noGrp="1"/>
          </p:cNvSpPr>
          <p:nvPr/>
        </p:nvSpPr>
        <p:spPr>
          <a:xfrm>
            <a:off x="5219700" y="2171700"/>
            <a:ext cx="1181100" cy="1181100"/>
          </a:xfrm>
          <a:prstGeom prst="ellipse">
            <a:avLst/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5" name="label-START">
            <a:extLst>
              <a:ext uri="{FF2B5EF4-FFF2-40B4-BE49-F238E27FC236}">
                <a16:creationId xmlns:a16="http://schemas.microsoft.com/office/drawing/2014/main" id="{66A36F7E-C5D6-41C2-A656-C6916D5816EB}"/>
              </a:ext>
            </a:extLst>
          </p:cNvPr>
          <p:cNvSpPr>
            <a:spLocks noGrp="1"/>
          </p:cNvSpPr>
          <p:nvPr/>
        </p:nvSpPr>
        <p:spPr>
          <a:xfrm>
            <a:off x="5334000" y="2484120"/>
            <a:ext cx="952500" cy="3352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START</a:t>
            </a:r>
          </a:p>
        </p:txBody>
      </p:sp>
      <p:sp>
        <p:nvSpPr>
          <p:cNvPr id="16" name="circle-TEST">
            <a:extLst>
              <a:ext uri="{FF2B5EF4-FFF2-40B4-BE49-F238E27FC236}">
                <a16:creationId xmlns:a16="http://schemas.microsoft.com/office/drawing/2014/main" id="{E9F7F742-2AC5-4F36-A8C4-0AD96D85E4F1}"/>
              </a:ext>
            </a:extLst>
          </p:cNvPr>
          <p:cNvSpPr>
            <a:spLocks noGrp="1"/>
          </p:cNvSpPr>
          <p:nvPr/>
        </p:nvSpPr>
        <p:spPr>
          <a:xfrm>
            <a:off x="7124700" y="2171700"/>
            <a:ext cx="1181100" cy="1181100"/>
          </a:xfrm>
          <a:prstGeom prst="ellipse">
            <a:avLst/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7" name="label-TEST">
            <a:extLst>
              <a:ext uri="{FF2B5EF4-FFF2-40B4-BE49-F238E27FC236}">
                <a16:creationId xmlns:a16="http://schemas.microsoft.com/office/drawing/2014/main" id="{96E0B828-87B6-4F1A-A252-4A0583B1413F}"/>
              </a:ext>
            </a:extLst>
          </p:cNvPr>
          <p:cNvSpPr>
            <a:spLocks noGrp="1"/>
          </p:cNvSpPr>
          <p:nvPr/>
        </p:nvSpPr>
        <p:spPr>
          <a:xfrm>
            <a:off x="7239000" y="2484120"/>
            <a:ext cx="952500" cy="3352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TEST</a:t>
            </a:r>
          </a:p>
        </p:txBody>
      </p:sp>
      <p:sp>
        <p:nvSpPr>
          <p:cNvPr id="18" name="circle-TRAFFIC">
            <a:extLst>
              <a:ext uri="{FF2B5EF4-FFF2-40B4-BE49-F238E27FC236}">
                <a16:creationId xmlns:a16="http://schemas.microsoft.com/office/drawing/2014/main" id="{91033C13-359E-4762-8488-3CF14530B891}"/>
              </a:ext>
            </a:extLst>
          </p:cNvPr>
          <p:cNvSpPr>
            <a:spLocks noGrp="1"/>
          </p:cNvSpPr>
          <p:nvPr/>
        </p:nvSpPr>
        <p:spPr>
          <a:xfrm>
            <a:off x="9029700" y="2171700"/>
            <a:ext cx="1181100" cy="1181100"/>
          </a:xfrm>
          <a:prstGeom prst="ellipse">
            <a:avLst/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9" name="label-TRAFFIC">
            <a:extLst>
              <a:ext uri="{FF2B5EF4-FFF2-40B4-BE49-F238E27FC236}">
                <a16:creationId xmlns:a16="http://schemas.microsoft.com/office/drawing/2014/main" id="{64057BF9-73B0-402F-BE74-E913D6D91178}"/>
              </a:ext>
            </a:extLst>
          </p:cNvPr>
          <p:cNvSpPr>
            <a:spLocks noGrp="1"/>
          </p:cNvSpPr>
          <p:nvPr/>
        </p:nvSpPr>
        <p:spPr>
          <a:xfrm>
            <a:off x="9144000" y="2484120"/>
            <a:ext cx="952500" cy="3352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TRAFFIC</a:t>
            </a:r>
          </a:p>
        </p:txBody>
      </p:sp>
      <p:sp>
        <p:nvSpPr>
          <p:cNvPr id="20" name="green">
            <a:extLst>
              <a:ext uri="{FF2B5EF4-FFF2-40B4-BE49-F238E27FC236}">
                <a16:creationId xmlns:a16="http://schemas.microsoft.com/office/drawing/2014/main" id="{BD17488B-EE36-4C13-8495-C37D29C4BDB7}"/>
              </a:ext>
            </a:extLst>
          </p:cNvPr>
          <p:cNvSpPr>
            <a:spLocks noGrp="1"/>
          </p:cNvSpPr>
          <p:nvPr/>
        </p:nvSpPr>
        <p:spPr>
          <a:xfrm>
            <a:off x="1485900" y="3520440"/>
            <a:ext cx="1028700" cy="2438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B9FF65"/>
                </a:solidFill>
              </a:defRPr>
            </a:pPr>
            <a:r>
              <a:rPr sz="960" b="1">
                <a:solidFill>
                  <a:srgbClr val="B9FF65"/>
                </a:solidFill>
              </a:rPr>
              <a:t>✓ GREEN</a:t>
            </a:r>
          </a:p>
        </p:txBody>
      </p:sp>
      <p:sp>
        <p:nvSpPr>
          <p:cNvPr id="21" name="questions">
            <a:extLst>
              <a:ext uri="{FF2B5EF4-FFF2-40B4-BE49-F238E27FC236}">
                <a16:creationId xmlns:a16="http://schemas.microsoft.com/office/drawing/2014/main" id="{C2808C7A-F5D8-465F-B5D7-1AC54C6EF11A}"/>
              </a:ext>
            </a:extLst>
          </p:cNvPr>
          <p:cNvSpPr>
            <a:spLocks noGrp="1"/>
          </p:cNvSpPr>
          <p:nvPr/>
        </p:nvSpPr>
        <p:spPr>
          <a:xfrm>
            <a:off x="1638300" y="4038600"/>
            <a:ext cx="8915400" cy="4114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260" b="1" dirty="0">
                <a:solidFill>
                  <a:srgbClr val="FFFFFF"/>
                </a:solidFill>
              </a:rPr>
              <a:t>Can it boot?     Can it integrate?     Does it behave the same?     Can it handle real traffic?</a:t>
            </a:r>
          </a:p>
        </p:txBody>
      </p:sp>
      <p:sp>
        <p:nvSpPr>
          <p:cNvPr id="22" name="lesson-box">
            <a:extLst>
              <a:ext uri="{FF2B5EF4-FFF2-40B4-BE49-F238E27FC236}">
                <a16:creationId xmlns:a16="http://schemas.microsoft.com/office/drawing/2014/main" id="{17597A29-F0BB-4ECB-BA0B-DCEA6E4AA6B5}"/>
              </a:ext>
            </a:extLst>
          </p:cNvPr>
          <p:cNvSpPr>
            <a:spLocks noGrp="1"/>
          </p:cNvSpPr>
          <p:nvPr/>
        </p:nvSpPr>
        <p:spPr>
          <a:xfrm>
            <a:off x="2628900" y="4632960"/>
            <a:ext cx="6934200" cy="533400"/>
          </a:xfrm>
          <a:prstGeom prst="roundRect">
            <a:avLst>
              <a:gd name="adj" fmla="val 11429"/>
            </a:avLst>
          </a:prstGeom>
          <a:solidFill>
            <a:srgbClr val="14379F"/>
          </a:solidFill>
          <a:ln w="19050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23" name="lesson">
            <a:extLst>
              <a:ext uri="{FF2B5EF4-FFF2-40B4-BE49-F238E27FC236}">
                <a16:creationId xmlns:a16="http://schemas.microsoft.com/office/drawing/2014/main" id="{6E233E57-D19F-4E5A-B299-AA0F88214F6E}"/>
              </a:ext>
            </a:extLst>
          </p:cNvPr>
          <p:cNvSpPr>
            <a:spLocks noGrp="1"/>
          </p:cNvSpPr>
          <p:nvPr/>
        </p:nvSpPr>
        <p:spPr>
          <a:xfrm>
            <a:off x="2895600" y="4709160"/>
            <a:ext cx="6400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0">
                <a:solidFill>
                  <a:srgbClr val="DCE5FF"/>
                </a:solidFill>
              </a:defRPr>
            </a:pPr>
            <a:r>
              <a:rPr sz="1140">
                <a:solidFill>
                  <a:srgbClr val="DCE5FF"/>
                </a:solidFill>
              </a:rPr>
              <a:t>Build success removed one uncertainty. Production readiness required removing many more.</a:t>
            </a:r>
          </a:p>
        </p:txBody>
      </p:sp>
      <p:sp>
        <p:nvSpPr>
          <p:cNvPr id="24" name="takeaway">
            <a:extLst>
              <a:ext uri="{FF2B5EF4-FFF2-40B4-BE49-F238E27FC236}">
                <a16:creationId xmlns:a16="http://schemas.microsoft.com/office/drawing/2014/main" id="{5A61EA9A-24A8-4BC6-85B9-8540A80BF4B1}"/>
              </a:ext>
            </a:extLst>
          </p:cNvPr>
          <p:cNvSpPr>
            <a:spLocks noGrp="1"/>
          </p:cNvSpPr>
          <p:nvPr/>
        </p:nvSpPr>
        <p:spPr>
          <a:xfrm>
            <a:off x="1371600" y="5364480"/>
            <a:ext cx="944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440" b="1">
                <a:solidFill>
                  <a:srgbClr val="FFFFFF"/>
                </a:solidFill>
              </a:rPr>
              <a:t>Every green checkpoint earned the right to test the next assumption.</a:t>
            </a:r>
          </a:p>
        </p:txBody>
      </p:sp>
    </p:spTree>
    <p:extLst>
      <p:ext uri="{BB962C8B-B14F-4D97-AF65-F5344CB8AC3E}">
        <p14:creationId xmlns:p14="http://schemas.microsoft.com/office/powerpoint/2010/main" val="356637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E3D16BAD-87EC-45D5-A474-22E51EC78D42}"/>
              </a:ext>
            </a:extLst>
          </p:cNvPr>
          <p:cNvSpPr>
            <a:spLocks noGrp="1"/>
          </p:cNvSpPr>
          <p:nvPr/>
        </p:nvSpPr>
        <p:spPr>
          <a:xfrm>
            <a:off x="1066800" y="434340"/>
            <a:ext cx="10058400" cy="655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75" b="1">
                <a:solidFill>
                  <a:srgbClr val="FFFFFF"/>
                </a:solidFill>
              </a:defRPr>
            </a:pPr>
            <a:r>
              <a:rPr sz="3180" b="1" dirty="0">
                <a:solidFill>
                  <a:srgbClr val="FFFFFF"/>
                </a:solidFill>
              </a:rPr>
              <a:t>Testing the Monolith at Scale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6D9907F1-46FD-4B4E-8146-ADAD50429630}"/>
              </a:ext>
            </a:extLst>
          </p:cNvPr>
          <p:cNvSpPr>
            <a:spLocks noGrp="1"/>
          </p:cNvSpPr>
          <p:nvPr/>
        </p:nvSpPr>
        <p:spPr>
          <a:xfrm>
            <a:off x="960120" y="1043940"/>
            <a:ext cx="92964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B9FF65"/>
                </a:solidFill>
              </a:defRPr>
            </a:pPr>
            <a:r>
              <a:rPr sz="1320">
                <a:solidFill>
                  <a:srgbClr val="B9FF65"/>
                </a:solidFill>
              </a:rPr>
              <a:t>Correctness had to survive realistic topology, load and dependencies.</a:t>
            </a:r>
          </a:p>
        </p:txBody>
      </p:sp>
      <p:sp>
        <p:nvSpPr>
          <p:cNvPr id="6" name="outer">
            <a:extLst>
              <a:ext uri="{FF2B5EF4-FFF2-40B4-BE49-F238E27FC236}">
                <a16:creationId xmlns:a16="http://schemas.microsoft.com/office/drawing/2014/main" id="{D201A0B6-1BC4-4522-9D20-AA9364903E15}"/>
              </a:ext>
            </a:extLst>
          </p:cNvPr>
          <p:cNvSpPr>
            <a:spLocks noGrp="1"/>
          </p:cNvSpPr>
          <p:nvPr/>
        </p:nvSpPr>
        <p:spPr>
          <a:xfrm>
            <a:off x="1752600" y="1600200"/>
            <a:ext cx="4953000" cy="3276600"/>
          </a:xfrm>
          <a:prstGeom prst="ellipse">
            <a:avLst/>
          </a:prstGeom>
          <a:solidFill>
            <a:srgbClr val="14379F"/>
          </a:solidFill>
          <a:ln w="19050">
            <a:solidFill>
              <a:srgbClr val="7597F5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7" name="middle">
            <a:extLst>
              <a:ext uri="{FF2B5EF4-FFF2-40B4-BE49-F238E27FC236}">
                <a16:creationId xmlns:a16="http://schemas.microsoft.com/office/drawing/2014/main" id="{08F4AB7F-487E-40B7-86AB-D1C0426056A6}"/>
              </a:ext>
            </a:extLst>
          </p:cNvPr>
          <p:cNvSpPr>
            <a:spLocks noGrp="1"/>
          </p:cNvSpPr>
          <p:nvPr/>
        </p:nvSpPr>
        <p:spPr>
          <a:xfrm>
            <a:off x="2400300" y="2019300"/>
            <a:ext cx="3657600" cy="2438400"/>
          </a:xfrm>
          <a:prstGeom prst="ellipse">
            <a:avLst/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8" name="inner">
            <a:extLst>
              <a:ext uri="{FF2B5EF4-FFF2-40B4-BE49-F238E27FC236}">
                <a16:creationId xmlns:a16="http://schemas.microsoft.com/office/drawing/2014/main" id="{0E34D452-5436-4482-B164-44A15EE6C1EB}"/>
              </a:ext>
            </a:extLst>
          </p:cNvPr>
          <p:cNvSpPr>
            <a:spLocks noGrp="1"/>
          </p:cNvSpPr>
          <p:nvPr/>
        </p:nvSpPr>
        <p:spPr>
          <a:xfrm>
            <a:off x="3124200" y="2514600"/>
            <a:ext cx="2209800" cy="1447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9" name="inner-text">
            <a:extLst>
              <a:ext uri="{FF2B5EF4-FFF2-40B4-BE49-F238E27FC236}">
                <a16:creationId xmlns:a16="http://schemas.microsoft.com/office/drawing/2014/main" id="{0495B27C-5402-40FC-9C15-5ADE017D4685}"/>
              </a:ext>
            </a:extLst>
          </p:cNvPr>
          <p:cNvSpPr>
            <a:spLocks noGrp="1"/>
          </p:cNvSpPr>
          <p:nvPr/>
        </p:nvSpPr>
        <p:spPr>
          <a:xfrm>
            <a:off x="3581400" y="2880360"/>
            <a:ext cx="1295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23DAE"/>
                </a:solidFill>
              </a:defRPr>
            </a:pPr>
            <a:r>
              <a:rPr sz="1320" b="1">
                <a:solidFill>
                  <a:srgbClr val="123DAE"/>
                </a:solidFill>
              </a:rPr>
              <a:t>FUNCTIONAL</a:t>
            </a:r>
          </a:p>
          <a:p>
            <a:pPr algn="ctr">
              <a:defRPr sz="1650" b="1">
                <a:solidFill>
                  <a:srgbClr val="123DAE"/>
                </a:solidFill>
              </a:defRPr>
            </a:pPr>
            <a:r>
              <a:rPr sz="1320" b="1">
                <a:solidFill>
                  <a:srgbClr val="123DAE"/>
                </a:solidFill>
              </a:rPr>
              <a:t>TESTS</a:t>
            </a:r>
          </a:p>
        </p:txBody>
      </p:sp>
      <p:sp>
        <p:nvSpPr>
          <p:cNvPr id="10" name="middle-text">
            <a:extLst>
              <a:ext uri="{FF2B5EF4-FFF2-40B4-BE49-F238E27FC236}">
                <a16:creationId xmlns:a16="http://schemas.microsoft.com/office/drawing/2014/main" id="{4EB68CA7-9B18-45FA-A914-6BE4C0248332}"/>
              </a:ext>
            </a:extLst>
          </p:cNvPr>
          <p:cNvSpPr>
            <a:spLocks noGrp="1"/>
          </p:cNvSpPr>
          <p:nvPr/>
        </p:nvSpPr>
        <p:spPr>
          <a:xfrm>
            <a:off x="2971800" y="2171700"/>
            <a:ext cx="2514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B9FF65"/>
                </a:solidFill>
              </a:defRPr>
            </a:pPr>
            <a:r>
              <a:rPr sz="960" b="1">
                <a:solidFill>
                  <a:srgbClr val="B9FF65"/>
                </a:solidFill>
              </a:rPr>
              <a:t>INTEGRATION &amp; REGRESSION</a:t>
            </a:r>
          </a:p>
        </p:txBody>
      </p:sp>
      <p:sp>
        <p:nvSpPr>
          <p:cNvPr id="11" name="outer-text">
            <a:extLst>
              <a:ext uri="{FF2B5EF4-FFF2-40B4-BE49-F238E27FC236}">
                <a16:creationId xmlns:a16="http://schemas.microsoft.com/office/drawing/2014/main" id="{10FA13D2-92E0-4273-82AE-71F52BF829DC}"/>
              </a:ext>
            </a:extLst>
          </p:cNvPr>
          <p:cNvSpPr>
            <a:spLocks noGrp="1"/>
          </p:cNvSpPr>
          <p:nvPr/>
        </p:nvSpPr>
        <p:spPr>
          <a:xfrm>
            <a:off x="2933700" y="1699260"/>
            <a:ext cx="2590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B9FF65"/>
                </a:solidFill>
              </a:defRPr>
            </a:pPr>
            <a:r>
              <a:rPr sz="960" b="1">
                <a:solidFill>
                  <a:srgbClr val="B9FF65"/>
                </a:solidFill>
              </a:rPr>
              <a:t>PRODUCTION-LIKE CONDITIONS</a:t>
            </a:r>
          </a:p>
        </p:txBody>
      </p:sp>
      <p:sp>
        <p:nvSpPr>
          <p:cNvPr id="12" name="factor-NODE TOPOLOGY">
            <a:extLst>
              <a:ext uri="{FF2B5EF4-FFF2-40B4-BE49-F238E27FC236}">
                <a16:creationId xmlns:a16="http://schemas.microsoft.com/office/drawing/2014/main" id="{FBED3C28-33FE-4B1C-B53D-846808EEE20F}"/>
              </a:ext>
            </a:extLst>
          </p:cNvPr>
          <p:cNvSpPr>
            <a:spLocks noGrp="1"/>
          </p:cNvSpPr>
          <p:nvPr/>
        </p:nvSpPr>
        <p:spPr>
          <a:xfrm>
            <a:off x="7696200" y="1943100"/>
            <a:ext cx="2057400" cy="518160"/>
          </a:xfrm>
          <a:prstGeom prst="roundRect">
            <a:avLst>
              <a:gd name="adj" fmla="val 11765"/>
            </a:avLst>
          </a:prstGeom>
          <a:solidFill>
            <a:srgbClr val="173AAE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3" name="factor-label-NODE TOPOLOGY">
            <a:extLst>
              <a:ext uri="{FF2B5EF4-FFF2-40B4-BE49-F238E27FC236}">
                <a16:creationId xmlns:a16="http://schemas.microsoft.com/office/drawing/2014/main" id="{AA1573F2-884D-4B59-9D56-EF11B5EA9FC8}"/>
              </a:ext>
            </a:extLst>
          </p:cNvPr>
          <p:cNvSpPr>
            <a:spLocks noGrp="1"/>
          </p:cNvSpPr>
          <p:nvPr/>
        </p:nvSpPr>
        <p:spPr>
          <a:xfrm>
            <a:off x="7810500" y="2026920"/>
            <a:ext cx="182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960" b="1">
                <a:solidFill>
                  <a:srgbClr val="FFFFFF"/>
                </a:solidFill>
              </a:rPr>
              <a:t>NODE TOPOLOGY</a:t>
            </a:r>
          </a:p>
        </p:txBody>
      </p:sp>
      <p:sp>
        <p:nvSpPr>
          <p:cNvPr id="14" name="factor-REAL DEPENDENCIES">
            <a:extLst>
              <a:ext uri="{FF2B5EF4-FFF2-40B4-BE49-F238E27FC236}">
                <a16:creationId xmlns:a16="http://schemas.microsoft.com/office/drawing/2014/main" id="{58417076-EB7F-4B40-8C12-A011D2993329}"/>
              </a:ext>
            </a:extLst>
          </p:cNvPr>
          <p:cNvSpPr>
            <a:spLocks noGrp="1"/>
          </p:cNvSpPr>
          <p:nvPr/>
        </p:nvSpPr>
        <p:spPr>
          <a:xfrm>
            <a:off x="9067800" y="2705100"/>
            <a:ext cx="2057400" cy="518160"/>
          </a:xfrm>
          <a:prstGeom prst="roundRect">
            <a:avLst>
              <a:gd name="adj" fmla="val 11765"/>
            </a:avLst>
          </a:prstGeom>
          <a:solidFill>
            <a:srgbClr val="173AAE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5" name="factor-label-REAL DEPENDENCIES">
            <a:extLst>
              <a:ext uri="{FF2B5EF4-FFF2-40B4-BE49-F238E27FC236}">
                <a16:creationId xmlns:a16="http://schemas.microsoft.com/office/drawing/2014/main" id="{997C5AD9-2AB6-42C0-80DB-CEC60ED46F62}"/>
              </a:ext>
            </a:extLst>
          </p:cNvPr>
          <p:cNvSpPr>
            <a:spLocks noGrp="1"/>
          </p:cNvSpPr>
          <p:nvPr/>
        </p:nvSpPr>
        <p:spPr>
          <a:xfrm>
            <a:off x="9182100" y="2788920"/>
            <a:ext cx="182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960" b="1">
                <a:solidFill>
                  <a:srgbClr val="FFFFFF"/>
                </a:solidFill>
              </a:rPr>
              <a:t>REAL DEPENDENCIES</a:t>
            </a:r>
          </a:p>
        </p:txBody>
      </p:sp>
      <p:sp>
        <p:nvSpPr>
          <p:cNvPr id="16" name="factor-LOAD &amp; LATENCY">
            <a:extLst>
              <a:ext uri="{FF2B5EF4-FFF2-40B4-BE49-F238E27FC236}">
                <a16:creationId xmlns:a16="http://schemas.microsoft.com/office/drawing/2014/main" id="{D870A1C4-2DB9-4D3C-B60B-2451F6D01149}"/>
              </a:ext>
            </a:extLst>
          </p:cNvPr>
          <p:cNvSpPr>
            <a:spLocks noGrp="1"/>
          </p:cNvSpPr>
          <p:nvPr/>
        </p:nvSpPr>
        <p:spPr>
          <a:xfrm>
            <a:off x="7696200" y="3467100"/>
            <a:ext cx="2057400" cy="518160"/>
          </a:xfrm>
          <a:prstGeom prst="roundRect">
            <a:avLst>
              <a:gd name="adj" fmla="val 11765"/>
            </a:avLst>
          </a:prstGeom>
          <a:solidFill>
            <a:srgbClr val="173AAE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7" name="factor-label-LOAD &amp; LATENCY">
            <a:extLst>
              <a:ext uri="{FF2B5EF4-FFF2-40B4-BE49-F238E27FC236}">
                <a16:creationId xmlns:a16="http://schemas.microsoft.com/office/drawing/2014/main" id="{0D780692-FC43-473F-BB18-C90CD0BAA69D}"/>
              </a:ext>
            </a:extLst>
          </p:cNvPr>
          <p:cNvSpPr>
            <a:spLocks noGrp="1"/>
          </p:cNvSpPr>
          <p:nvPr/>
        </p:nvSpPr>
        <p:spPr>
          <a:xfrm>
            <a:off x="7810500" y="3550920"/>
            <a:ext cx="182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960" b="1">
                <a:solidFill>
                  <a:srgbClr val="FFFFFF"/>
                </a:solidFill>
              </a:rPr>
              <a:t>LOAD &amp; LATENCY</a:t>
            </a:r>
          </a:p>
        </p:txBody>
      </p:sp>
      <p:sp>
        <p:nvSpPr>
          <p:cNvPr id="18" name="factor-FAILURE MODES">
            <a:extLst>
              <a:ext uri="{FF2B5EF4-FFF2-40B4-BE49-F238E27FC236}">
                <a16:creationId xmlns:a16="http://schemas.microsoft.com/office/drawing/2014/main" id="{3385B9F3-2655-4B7D-8E74-FFB0A52F9F07}"/>
              </a:ext>
            </a:extLst>
          </p:cNvPr>
          <p:cNvSpPr>
            <a:spLocks noGrp="1"/>
          </p:cNvSpPr>
          <p:nvPr/>
        </p:nvSpPr>
        <p:spPr>
          <a:xfrm>
            <a:off x="9067800" y="4229100"/>
            <a:ext cx="2057400" cy="518160"/>
          </a:xfrm>
          <a:prstGeom prst="roundRect">
            <a:avLst>
              <a:gd name="adj" fmla="val 11765"/>
            </a:avLst>
          </a:prstGeom>
          <a:solidFill>
            <a:srgbClr val="173AAE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9" name="factor-label-FAILURE MODES">
            <a:extLst>
              <a:ext uri="{FF2B5EF4-FFF2-40B4-BE49-F238E27FC236}">
                <a16:creationId xmlns:a16="http://schemas.microsoft.com/office/drawing/2014/main" id="{EE55AA0D-09D4-4CD1-8E4C-B5DB8F9B120E}"/>
              </a:ext>
            </a:extLst>
          </p:cNvPr>
          <p:cNvSpPr>
            <a:spLocks noGrp="1"/>
          </p:cNvSpPr>
          <p:nvPr/>
        </p:nvSpPr>
        <p:spPr>
          <a:xfrm>
            <a:off x="9182100" y="4312920"/>
            <a:ext cx="182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960" b="1">
                <a:solidFill>
                  <a:srgbClr val="FFFFFF"/>
                </a:solidFill>
              </a:rPr>
              <a:t>FAILURE MODES</a:t>
            </a:r>
          </a:p>
        </p:txBody>
      </p:sp>
      <p:sp>
        <p:nvSpPr>
          <p:cNvPr id="20" name="scale-callout">
            <a:extLst>
              <a:ext uri="{FF2B5EF4-FFF2-40B4-BE49-F238E27FC236}">
                <a16:creationId xmlns:a16="http://schemas.microsoft.com/office/drawing/2014/main" id="{460E2C7C-C001-4A4D-BC98-EE943849C0C8}"/>
              </a:ext>
            </a:extLst>
          </p:cNvPr>
          <p:cNvSpPr>
            <a:spLocks noGrp="1"/>
          </p:cNvSpPr>
          <p:nvPr/>
        </p:nvSpPr>
        <p:spPr>
          <a:xfrm>
            <a:off x="7238354" y="4724400"/>
            <a:ext cx="4267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B9FF65"/>
                </a:solidFill>
              </a:defRPr>
            </a:pPr>
            <a:r>
              <a:rPr sz="1440" b="1" dirty="0">
                <a:solidFill>
                  <a:srgbClr val="B9FF65"/>
                </a:solidFill>
              </a:rPr>
              <a:t>Scale changes behavior.</a:t>
            </a:r>
          </a:p>
        </p:txBody>
      </p:sp>
      <p:sp>
        <p:nvSpPr>
          <p:cNvPr id="21" name="takeaway">
            <a:extLst>
              <a:ext uri="{FF2B5EF4-FFF2-40B4-BE49-F238E27FC236}">
                <a16:creationId xmlns:a16="http://schemas.microsoft.com/office/drawing/2014/main" id="{54D4CFEA-8775-4BF5-859E-30CCBC7334F9}"/>
              </a:ext>
            </a:extLst>
          </p:cNvPr>
          <p:cNvSpPr>
            <a:spLocks noGrp="1"/>
          </p:cNvSpPr>
          <p:nvPr/>
        </p:nvSpPr>
        <p:spPr>
          <a:xfrm>
            <a:off x="1371600" y="5364480"/>
            <a:ext cx="944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440" b="1" dirty="0">
                <a:solidFill>
                  <a:srgbClr val="FFFFFF"/>
                </a:solidFill>
              </a:rPr>
              <a:t>The closer the test looked like production, the more valuable the signal became.</a:t>
            </a:r>
          </a:p>
        </p:txBody>
      </p:sp>
    </p:spTree>
    <p:extLst>
      <p:ext uri="{BB962C8B-B14F-4D97-AF65-F5344CB8AC3E}">
        <p14:creationId xmlns:p14="http://schemas.microsoft.com/office/powerpoint/2010/main" val="1090347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1533CDF6-1C5E-47EF-BEDA-61063E341BEE}"/>
              </a:ext>
            </a:extLst>
          </p:cNvPr>
          <p:cNvSpPr>
            <a:spLocks noGrp="1"/>
          </p:cNvSpPr>
          <p:nvPr/>
        </p:nvSpPr>
        <p:spPr>
          <a:xfrm>
            <a:off x="1120140" y="392430"/>
            <a:ext cx="10058400" cy="655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75" b="1">
                <a:solidFill>
                  <a:srgbClr val="FFFFFF"/>
                </a:solidFill>
              </a:defRPr>
            </a:pPr>
            <a:r>
              <a:rPr sz="3180" b="1" dirty="0">
                <a:solidFill>
                  <a:srgbClr val="FFFFFF"/>
                </a:solidFill>
              </a:rPr>
              <a:t>Progressive Traffic Shifting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76BCDB29-C87A-4F83-8505-F6065E50727F}"/>
              </a:ext>
            </a:extLst>
          </p:cNvPr>
          <p:cNvSpPr>
            <a:spLocks noGrp="1"/>
          </p:cNvSpPr>
          <p:nvPr/>
        </p:nvSpPr>
        <p:spPr>
          <a:xfrm>
            <a:off x="1120140" y="1074420"/>
            <a:ext cx="92964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B9FF65"/>
                </a:solidFill>
              </a:defRPr>
            </a:pPr>
            <a:r>
              <a:rPr sz="1320" dirty="0">
                <a:solidFill>
                  <a:srgbClr val="B9FF65"/>
                </a:solidFill>
              </a:rPr>
              <a:t>Production confidence was earned in controlled increments.</a:t>
            </a:r>
          </a:p>
        </p:txBody>
      </p:sp>
      <p:sp>
        <p:nvSpPr>
          <p:cNvPr id="6" name="timeline">
            <a:extLst>
              <a:ext uri="{FF2B5EF4-FFF2-40B4-BE49-F238E27FC236}">
                <a16:creationId xmlns:a16="http://schemas.microsoft.com/office/drawing/2014/main" id="{D3B74455-8858-4994-B3F5-3D3036ADE92F}"/>
              </a:ext>
            </a:extLst>
          </p:cNvPr>
          <p:cNvSpPr>
            <a:spLocks noGrp="1"/>
          </p:cNvSpPr>
          <p:nvPr/>
        </p:nvSpPr>
        <p:spPr>
          <a:xfrm>
            <a:off x="1790700" y="2743200"/>
            <a:ext cx="8305800" cy="38100"/>
          </a:xfrm>
          <a:prstGeom prst="rect">
            <a:avLst/>
          </a:prstGeom>
          <a:solidFill>
            <a:srgbClr val="7798F4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7" name="step-0">
            <a:extLst>
              <a:ext uri="{FF2B5EF4-FFF2-40B4-BE49-F238E27FC236}">
                <a16:creationId xmlns:a16="http://schemas.microsoft.com/office/drawing/2014/main" id="{F6AC404A-7B48-4B9D-9591-FC2F9B9937A4}"/>
              </a:ext>
            </a:extLst>
          </p:cNvPr>
          <p:cNvSpPr>
            <a:spLocks noGrp="1"/>
          </p:cNvSpPr>
          <p:nvPr/>
        </p:nvSpPr>
        <p:spPr>
          <a:xfrm>
            <a:off x="1257300" y="2324100"/>
            <a:ext cx="1143000" cy="1143000"/>
          </a:xfrm>
          <a:prstGeom prst="ellipse">
            <a:avLst/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8" name="new-0">
            <a:extLst>
              <a:ext uri="{FF2B5EF4-FFF2-40B4-BE49-F238E27FC236}">
                <a16:creationId xmlns:a16="http://schemas.microsoft.com/office/drawing/2014/main" id="{8358FB00-B1FD-45C8-A432-918F258632D0}"/>
              </a:ext>
            </a:extLst>
          </p:cNvPr>
          <p:cNvSpPr>
            <a:spLocks noGrp="1"/>
          </p:cNvSpPr>
          <p:nvPr/>
        </p:nvSpPr>
        <p:spPr>
          <a:xfrm>
            <a:off x="1394460" y="2476500"/>
            <a:ext cx="86868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9FF65"/>
                </a:solidFill>
              </a:defRPr>
            </a:pPr>
            <a:r>
              <a:rPr sz="1680" b="1">
                <a:solidFill>
                  <a:srgbClr val="B9FF65"/>
                </a:solidFill>
              </a:rPr>
              <a:t>0%</a:t>
            </a:r>
          </a:p>
        </p:txBody>
      </p:sp>
      <p:sp>
        <p:nvSpPr>
          <p:cNvPr id="9" name="new-label-0">
            <a:extLst>
              <a:ext uri="{FF2B5EF4-FFF2-40B4-BE49-F238E27FC236}">
                <a16:creationId xmlns:a16="http://schemas.microsoft.com/office/drawing/2014/main" id="{11B7EF91-38C0-40BF-A0FD-B9D5072EBEBE}"/>
              </a:ext>
            </a:extLst>
          </p:cNvPr>
          <p:cNvSpPr>
            <a:spLocks noGrp="1"/>
          </p:cNvSpPr>
          <p:nvPr/>
        </p:nvSpPr>
        <p:spPr>
          <a:xfrm>
            <a:off x="1394460" y="2781300"/>
            <a:ext cx="868680" cy="1676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DCE5FF"/>
                </a:solidFill>
              </a:defRPr>
            </a:pPr>
            <a:r>
              <a:rPr sz="780" b="1">
                <a:solidFill>
                  <a:srgbClr val="DCE5FF"/>
                </a:solidFill>
              </a:rPr>
              <a:t>NEW</a:t>
            </a:r>
          </a:p>
        </p:txBody>
      </p:sp>
      <p:sp>
        <p:nvSpPr>
          <p:cNvPr id="10" name="old-0">
            <a:extLst>
              <a:ext uri="{FF2B5EF4-FFF2-40B4-BE49-F238E27FC236}">
                <a16:creationId xmlns:a16="http://schemas.microsoft.com/office/drawing/2014/main" id="{B75308C9-17CE-465D-AAF1-1D8CD6CD89B7}"/>
              </a:ext>
            </a:extLst>
          </p:cNvPr>
          <p:cNvSpPr>
            <a:spLocks noGrp="1"/>
          </p:cNvSpPr>
          <p:nvPr/>
        </p:nvSpPr>
        <p:spPr>
          <a:xfrm>
            <a:off x="1394460" y="2987040"/>
            <a:ext cx="868680" cy="182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FFFFFF"/>
                </a:solidFill>
              </a:defRPr>
            </a:pPr>
            <a:r>
              <a:rPr sz="780" b="1">
                <a:solidFill>
                  <a:srgbClr val="FFFFFF"/>
                </a:solidFill>
              </a:rPr>
              <a:t>100% OLD</a:t>
            </a:r>
          </a:p>
        </p:txBody>
      </p:sp>
      <p:sp>
        <p:nvSpPr>
          <p:cNvPr id="11" name="step-1">
            <a:extLst>
              <a:ext uri="{FF2B5EF4-FFF2-40B4-BE49-F238E27FC236}">
                <a16:creationId xmlns:a16="http://schemas.microsoft.com/office/drawing/2014/main" id="{298F25FB-4C4D-4B02-8EAA-1029039C8329}"/>
              </a:ext>
            </a:extLst>
          </p:cNvPr>
          <p:cNvSpPr>
            <a:spLocks noGrp="1"/>
          </p:cNvSpPr>
          <p:nvPr/>
        </p:nvSpPr>
        <p:spPr>
          <a:xfrm>
            <a:off x="3200400" y="2324100"/>
            <a:ext cx="1143000" cy="1143000"/>
          </a:xfrm>
          <a:prstGeom prst="ellipse">
            <a:avLst/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2" name="new-1">
            <a:extLst>
              <a:ext uri="{FF2B5EF4-FFF2-40B4-BE49-F238E27FC236}">
                <a16:creationId xmlns:a16="http://schemas.microsoft.com/office/drawing/2014/main" id="{06B49933-5ED2-438A-B791-3A3F0F3F2C82}"/>
              </a:ext>
            </a:extLst>
          </p:cNvPr>
          <p:cNvSpPr>
            <a:spLocks noGrp="1"/>
          </p:cNvSpPr>
          <p:nvPr/>
        </p:nvSpPr>
        <p:spPr>
          <a:xfrm>
            <a:off x="3337560" y="2476500"/>
            <a:ext cx="86868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9FF65"/>
                </a:solidFill>
              </a:defRPr>
            </a:pPr>
            <a:r>
              <a:rPr sz="1680" b="1">
                <a:solidFill>
                  <a:srgbClr val="B9FF65"/>
                </a:solidFill>
              </a:rPr>
              <a:t>5%</a:t>
            </a:r>
          </a:p>
        </p:txBody>
      </p:sp>
      <p:sp>
        <p:nvSpPr>
          <p:cNvPr id="13" name="new-label-1">
            <a:extLst>
              <a:ext uri="{FF2B5EF4-FFF2-40B4-BE49-F238E27FC236}">
                <a16:creationId xmlns:a16="http://schemas.microsoft.com/office/drawing/2014/main" id="{09A9669E-42EC-4578-8A35-CB071374BB56}"/>
              </a:ext>
            </a:extLst>
          </p:cNvPr>
          <p:cNvSpPr>
            <a:spLocks noGrp="1"/>
          </p:cNvSpPr>
          <p:nvPr/>
        </p:nvSpPr>
        <p:spPr>
          <a:xfrm>
            <a:off x="3337560" y="2781300"/>
            <a:ext cx="868680" cy="1676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DCE5FF"/>
                </a:solidFill>
              </a:defRPr>
            </a:pPr>
            <a:r>
              <a:rPr sz="780" b="1">
                <a:solidFill>
                  <a:srgbClr val="DCE5FF"/>
                </a:solidFill>
              </a:rPr>
              <a:t>NEW</a:t>
            </a:r>
          </a:p>
        </p:txBody>
      </p:sp>
      <p:sp>
        <p:nvSpPr>
          <p:cNvPr id="14" name="old-1">
            <a:extLst>
              <a:ext uri="{FF2B5EF4-FFF2-40B4-BE49-F238E27FC236}">
                <a16:creationId xmlns:a16="http://schemas.microsoft.com/office/drawing/2014/main" id="{CA087957-C338-4B57-AED6-C2BFBFEBEAFE}"/>
              </a:ext>
            </a:extLst>
          </p:cNvPr>
          <p:cNvSpPr>
            <a:spLocks noGrp="1"/>
          </p:cNvSpPr>
          <p:nvPr/>
        </p:nvSpPr>
        <p:spPr>
          <a:xfrm>
            <a:off x="3337560" y="2987040"/>
            <a:ext cx="868680" cy="182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FFFFFF"/>
                </a:solidFill>
              </a:defRPr>
            </a:pPr>
            <a:r>
              <a:rPr sz="780" b="1">
                <a:solidFill>
                  <a:srgbClr val="FFFFFF"/>
                </a:solidFill>
              </a:rPr>
              <a:t>95% OLD</a:t>
            </a:r>
          </a:p>
        </p:txBody>
      </p:sp>
      <p:sp>
        <p:nvSpPr>
          <p:cNvPr id="15" name="step-2">
            <a:extLst>
              <a:ext uri="{FF2B5EF4-FFF2-40B4-BE49-F238E27FC236}">
                <a16:creationId xmlns:a16="http://schemas.microsoft.com/office/drawing/2014/main" id="{5C07B08E-202A-4E83-874D-20DA80422329}"/>
              </a:ext>
            </a:extLst>
          </p:cNvPr>
          <p:cNvSpPr>
            <a:spLocks noGrp="1"/>
          </p:cNvSpPr>
          <p:nvPr/>
        </p:nvSpPr>
        <p:spPr>
          <a:xfrm>
            <a:off x="5143500" y="2324100"/>
            <a:ext cx="1143000" cy="1143000"/>
          </a:xfrm>
          <a:prstGeom prst="ellipse">
            <a:avLst/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6" name="new-2">
            <a:extLst>
              <a:ext uri="{FF2B5EF4-FFF2-40B4-BE49-F238E27FC236}">
                <a16:creationId xmlns:a16="http://schemas.microsoft.com/office/drawing/2014/main" id="{7329E169-3EBD-440C-A46F-87B9EFBA3A38}"/>
              </a:ext>
            </a:extLst>
          </p:cNvPr>
          <p:cNvSpPr>
            <a:spLocks noGrp="1"/>
          </p:cNvSpPr>
          <p:nvPr/>
        </p:nvSpPr>
        <p:spPr>
          <a:xfrm>
            <a:off x="5280660" y="2476500"/>
            <a:ext cx="86868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9FF65"/>
                </a:solidFill>
              </a:defRPr>
            </a:pPr>
            <a:r>
              <a:rPr lang="bg-BG" sz="1680" b="1" dirty="0">
                <a:solidFill>
                  <a:srgbClr val="B9FF65"/>
                </a:solidFill>
              </a:rPr>
              <a:t>30</a:t>
            </a:r>
            <a:r>
              <a:rPr sz="1680" b="1" dirty="0">
                <a:solidFill>
                  <a:srgbClr val="B9FF65"/>
                </a:solidFill>
              </a:rPr>
              <a:t>%</a:t>
            </a:r>
          </a:p>
        </p:txBody>
      </p:sp>
      <p:sp>
        <p:nvSpPr>
          <p:cNvPr id="17" name="new-label-2">
            <a:extLst>
              <a:ext uri="{FF2B5EF4-FFF2-40B4-BE49-F238E27FC236}">
                <a16:creationId xmlns:a16="http://schemas.microsoft.com/office/drawing/2014/main" id="{F80B0206-B832-4C1A-BC71-B385CA2B0573}"/>
              </a:ext>
            </a:extLst>
          </p:cNvPr>
          <p:cNvSpPr>
            <a:spLocks noGrp="1"/>
          </p:cNvSpPr>
          <p:nvPr/>
        </p:nvSpPr>
        <p:spPr>
          <a:xfrm>
            <a:off x="5280660" y="2781300"/>
            <a:ext cx="868680" cy="1676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DCE5FF"/>
                </a:solidFill>
              </a:defRPr>
            </a:pPr>
            <a:r>
              <a:rPr sz="780" b="1">
                <a:solidFill>
                  <a:srgbClr val="DCE5FF"/>
                </a:solidFill>
              </a:rPr>
              <a:t>NEW</a:t>
            </a:r>
          </a:p>
        </p:txBody>
      </p:sp>
      <p:sp>
        <p:nvSpPr>
          <p:cNvPr id="18" name="old-2">
            <a:extLst>
              <a:ext uri="{FF2B5EF4-FFF2-40B4-BE49-F238E27FC236}">
                <a16:creationId xmlns:a16="http://schemas.microsoft.com/office/drawing/2014/main" id="{0C2483CC-1656-4F38-8B0D-08D425489715}"/>
              </a:ext>
            </a:extLst>
          </p:cNvPr>
          <p:cNvSpPr>
            <a:spLocks noGrp="1"/>
          </p:cNvSpPr>
          <p:nvPr/>
        </p:nvSpPr>
        <p:spPr>
          <a:xfrm>
            <a:off x="5280660" y="2987040"/>
            <a:ext cx="868680" cy="182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FFFFFF"/>
                </a:solidFill>
              </a:defRPr>
            </a:pPr>
            <a:r>
              <a:rPr lang="bg-BG" sz="780" b="1" dirty="0">
                <a:solidFill>
                  <a:srgbClr val="FFFFFF"/>
                </a:solidFill>
              </a:rPr>
              <a:t>70</a:t>
            </a:r>
          </a:p>
          <a:p>
            <a:pPr algn="ctr">
              <a:defRPr sz="975" b="1">
                <a:solidFill>
                  <a:srgbClr val="FFFFFF"/>
                </a:solidFill>
              </a:defRPr>
            </a:pPr>
            <a:r>
              <a:rPr sz="780" b="1" dirty="0">
                <a:solidFill>
                  <a:srgbClr val="FFFFFF"/>
                </a:solidFill>
              </a:rPr>
              <a:t>% OLD</a:t>
            </a:r>
          </a:p>
        </p:txBody>
      </p:sp>
      <p:sp>
        <p:nvSpPr>
          <p:cNvPr id="19" name="step-3">
            <a:extLst>
              <a:ext uri="{FF2B5EF4-FFF2-40B4-BE49-F238E27FC236}">
                <a16:creationId xmlns:a16="http://schemas.microsoft.com/office/drawing/2014/main" id="{C00E76ED-0ADA-44EC-AF1A-BA5100C3F162}"/>
              </a:ext>
            </a:extLst>
          </p:cNvPr>
          <p:cNvSpPr>
            <a:spLocks noGrp="1"/>
          </p:cNvSpPr>
          <p:nvPr/>
        </p:nvSpPr>
        <p:spPr>
          <a:xfrm>
            <a:off x="7086600" y="2324100"/>
            <a:ext cx="1143000" cy="1143000"/>
          </a:xfrm>
          <a:prstGeom prst="ellipse">
            <a:avLst/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20" name="new-3">
            <a:extLst>
              <a:ext uri="{FF2B5EF4-FFF2-40B4-BE49-F238E27FC236}">
                <a16:creationId xmlns:a16="http://schemas.microsoft.com/office/drawing/2014/main" id="{F88C8CEB-82DD-4C28-8DAD-1F84ACD6975E}"/>
              </a:ext>
            </a:extLst>
          </p:cNvPr>
          <p:cNvSpPr>
            <a:spLocks noGrp="1"/>
          </p:cNvSpPr>
          <p:nvPr/>
        </p:nvSpPr>
        <p:spPr>
          <a:xfrm>
            <a:off x="7223760" y="2476500"/>
            <a:ext cx="86868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9FF65"/>
                </a:solidFill>
              </a:defRPr>
            </a:pPr>
            <a:r>
              <a:rPr lang="bg-BG" sz="1680" b="1" dirty="0">
                <a:solidFill>
                  <a:srgbClr val="B9FF65"/>
                </a:solidFill>
              </a:rPr>
              <a:t>70</a:t>
            </a:r>
            <a:r>
              <a:rPr sz="1680" b="1" dirty="0">
                <a:solidFill>
                  <a:srgbClr val="B9FF65"/>
                </a:solidFill>
              </a:rPr>
              <a:t>%</a:t>
            </a:r>
          </a:p>
        </p:txBody>
      </p:sp>
      <p:sp>
        <p:nvSpPr>
          <p:cNvPr id="21" name="new-label-3">
            <a:extLst>
              <a:ext uri="{FF2B5EF4-FFF2-40B4-BE49-F238E27FC236}">
                <a16:creationId xmlns:a16="http://schemas.microsoft.com/office/drawing/2014/main" id="{6F02B974-0EE4-4F7F-84F1-A8382A141B05}"/>
              </a:ext>
            </a:extLst>
          </p:cNvPr>
          <p:cNvSpPr>
            <a:spLocks noGrp="1"/>
          </p:cNvSpPr>
          <p:nvPr/>
        </p:nvSpPr>
        <p:spPr>
          <a:xfrm>
            <a:off x="7223760" y="2781300"/>
            <a:ext cx="868680" cy="1676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DCE5FF"/>
                </a:solidFill>
              </a:defRPr>
            </a:pPr>
            <a:r>
              <a:rPr sz="780" b="1">
                <a:solidFill>
                  <a:srgbClr val="DCE5FF"/>
                </a:solidFill>
              </a:rPr>
              <a:t>NEW</a:t>
            </a:r>
          </a:p>
        </p:txBody>
      </p:sp>
      <p:sp>
        <p:nvSpPr>
          <p:cNvPr id="22" name="old-3">
            <a:extLst>
              <a:ext uri="{FF2B5EF4-FFF2-40B4-BE49-F238E27FC236}">
                <a16:creationId xmlns:a16="http://schemas.microsoft.com/office/drawing/2014/main" id="{EB684C83-E8E5-47A8-A8BE-B0B3E3AD9A69}"/>
              </a:ext>
            </a:extLst>
          </p:cNvPr>
          <p:cNvSpPr>
            <a:spLocks noGrp="1"/>
          </p:cNvSpPr>
          <p:nvPr/>
        </p:nvSpPr>
        <p:spPr>
          <a:xfrm>
            <a:off x="7223760" y="2987040"/>
            <a:ext cx="868680" cy="182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FFFFFF"/>
                </a:solidFill>
              </a:defRPr>
            </a:pPr>
            <a:r>
              <a:rPr lang="bg-BG" sz="780" b="1" dirty="0">
                <a:solidFill>
                  <a:srgbClr val="FFFFFF"/>
                </a:solidFill>
              </a:rPr>
              <a:t>30</a:t>
            </a:r>
            <a:r>
              <a:rPr sz="780" b="1" dirty="0">
                <a:solidFill>
                  <a:srgbClr val="FFFFFF"/>
                </a:solidFill>
              </a:rPr>
              <a:t>% OLD</a:t>
            </a:r>
          </a:p>
        </p:txBody>
      </p:sp>
      <p:sp>
        <p:nvSpPr>
          <p:cNvPr id="23" name="step-4">
            <a:extLst>
              <a:ext uri="{FF2B5EF4-FFF2-40B4-BE49-F238E27FC236}">
                <a16:creationId xmlns:a16="http://schemas.microsoft.com/office/drawing/2014/main" id="{AAD4A60F-62ED-4FCE-B2B8-80C0BF32C4E5}"/>
              </a:ext>
            </a:extLst>
          </p:cNvPr>
          <p:cNvSpPr>
            <a:spLocks noGrp="1"/>
          </p:cNvSpPr>
          <p:nvPr/>
        </p:nvSpPr>
        <p:spPr>
          <a:xfrm>
            <a:off x="9029700" y="2324100"/>
            <a:ext cx="1143000" cy="1143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24" name="new-4">
            <a:extLst>
              <a:ext uri="{FF2B5EF4-FFF2-40B4-BE49-F238E27FC236}">
                <a16:creationId xmlns:a16="http://schemas.microsoft.com/office/drawing/2014/main" id="{10B25048-66F0-4EBD-A83B-7E04B3D24113}"/>
              </a:ext>
            </a:extLst>
          </p:cNvPr>
          <p:cNvSpPr>
            <a:spLocks noGrp="1"/>
          </p:cNvSpPr>
          <p:nvPr/>
        </p:nvSpPr>
        <p:spPr>
          <a:xfrm>
            <a:off x="9166860" y="2476500"/>
            <a:ext cx="86868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123DAE"/>
                </a:solidFill>
              </a:defRPr>
            </a:pPr>
            <a:r>
              <a:rPr sz="1680" b="1">
                <a:solidFill>
                  <a:srgbClr val="123DAE"/>
                </a:solidFill>
              </a:rPr>
              <a:t>100%</a:t>
            </a:r>
          </a:p>
        </p:txBody>
      </p:sp>
      <p:sp>
        <p:nvSpPr>
          <p:cNvPr id="25" name="new-label-4">
            <a:extLst>
              <a:ext uri="{FF2B5EF4-FFF2-40B4-BE49-F238E27FC236}">
                <a16:creationId xmlns:a16="http://schemas.microsoft.com/office/drawing/2014/main" id="{4F99393B-C0D1-406C-A2C0-95EE195C960E}"/>
              </a:ext>
            </a:extLst>
          </p:cNvPr>
          <p:cNvSpPr>
            <a:spLocks noGrp="1"/>
          </p:cNvSpPr>
          <p:nvPr/>
        </p:nvSpPr>
        <p:spPr>
          <a:xfrm>
            <a:off x="9166860" y="2781300"/>
            <a:ext cx="868680" cy="1676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3554D6"/>
                </a:solidFill>
              </a:defRPr>
            </a:pPr>
            <a:r>
              <a:rPr sz="780" b="1">
                <a:solidFill>
                  <a:srgbClr val="3554D6"/>
                </a:solidFill>
              </a:rPr>
              <a:t>NEW</a:t>
            </a:r>
          </a:p>
        </p:txBody>
      </p:sp>
      <p:sp>
        <p:nvSpPr>
          <p:cNvPr id="26" name="old-4">
            <a:extLst>
              <a:ext uri="{FF2B5EF4-FFF2-40B4-BE49-F238E27FC236}">
                <a16:creationId xmlns:a16="http://schemas.microsoft.com/office/drawing/2014/main" id="{9FFE6086-9704-41E9-9F6C-0E04FC7C08E1}"/>
              </a:ext>
            </a:extLst>
          </p:cNvPr>
          <p:cNvSpPr>
            <a:spLocks noGrp="1"/>
          </p:cNvSpPr>
          <p:nvPr/>
        </p:nvSpPr>
        <p:spPr>
          <a:xfrm>
            <a:off x="9166860" y="2987040"/>
            <a:ext cx="868680" cy="182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1">
                <a:solidFill>
                  <a:srgbClr val="3859C8"/>
                </a:solidFill>
              </a:defRPr>
            </a:pPr>
            <a:r>
              <a:rPr sz="780" b="1">
                <a:solidFill>
                  <a:srgbClr val="3859C8"/>
                </a:solidFill>
              </a:rPr>
              <a:t>0% OLD</a:t>
            </a:r>
          </a:p>
        </p:txBody>
      </p:sp>
      <p:sp>
        <p:nvSpPr>
          <p:cNvPr id="27" name="gates-title">
            <a:extLst>
              <a:ext uri="{FF2B5EF4-FFF2-40B4-BE49-F238E27FC236}">
                <a16:creationId xmlns:a16="http://schemas.microsoft.com/office/drawing/2014/main" id="{CD0646D1-F972-4C2A-9240-16A4278ADFCD}"/>
              </a:ext>
            </a:extLst>
          </p:cNvPr>
          <p:cNvSpPr>
            <a:spLocks noGrp="1"/>
          </p:cNvSpPr>
          <p:nvPr/>
        </p:nvSpPr>
        <p:spPr>
          <a:xfrm>
            <a:off x="1409700" y="3810000"/>
            <a:ext cx="1676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B9FF65"/>
                </a:solidFill>
              </a:defRPr>
            </a:pPr>
            <a:r>
              <a:rPr sz="900" b="1">
                <a:solidFill>
                  <a:srgbClr val="B9FF65"/>
                </a:solidFill>
              </a:rPr>
              <a:t>AT EACH STEP</a:t>
            </a:r>
          </a:p>
        </p:txBody>
      </p:sp>
      <p:sp>
        <p:nvSpPr>
          <p:cNvPr id="28" name="gates">
            <a:extLst>
              <a:ext uri="{FF2B5EF4-FFF2-40B4-BE49-F238E27FC236}">
                <a16:creationId xmlns:a16="http://schemas.microsoft.com/office/drawing/2014/main" id="{8E2FEC86-7EF9-4DC3-A23A-D8033CAB732D}"/>
              </a:ext>
            </a:extLst>
          </p:cNvPr>
          <p:cNvSpPr>
            <a:spLocks noGrp="1"/>
          </p:cNvSpPr>
          <p:nvPr/>
        </p:nvSpPr>
        <p:spPr>
          <a:xfrm>
            <a:off x="1409700" y="4130040"/>
            <a:ext cx="9372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260" b="1">
                <a:solidFill>
                  <a:srgbClr val="FFFFFF"/>
                </a:solidFill>
              </a:rPr>
              <a:t>Observe errors  ·  Compare latency  ·  Validate business signals  ·  Continue, hold or rollback</a:t>
            </a:r>
          </a:p>
        </p:txBody>
      </p:sp>
      <p:sp>
        <p:nvSpPr>
          <p:cNvPr id="29" name="gate-box">
            <a:extLst>
              <a:ext uri="{FF2B5EF4-FFF2-40B4-BE49-F238E27FC236}">
                <a16:creationId xmlns:a16="http://schemas.microsoft.com/office/drawing/2014/main" id="{BA9B6177-4F10-4921-A2DC-1A0263897A7F}"/>
              </a:ext>
            </a:extLst>
          </p:cNvPr>
          <p:cNvSpPr>
            <a:spLocks noGrp="1"/>
          </p:cNvSpPr>
          <p:nvPr/>
        </p:nvSpPr>
        <p:spPr>
          <a:xfrm>
            <a:off x="2971800" y="4724400"/>
            <a:ext cx="6248400" cy="457200"/>
          </a:xfrm>
          <a:prstGeom prst="roundRect">
            <a:avLst>
              <a:gd name="adj" fmla="val 13333"/>
            </a:avLst>
          </a:prstGeom>
          <a:solidFill>
            <a:srgbClr val="14379F"/>
          </a:solidFill>
          <a:ln w="19050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30" name="gate-copy">
            <a:extLst>
              <a:ext uri="{FF2B5EF4-FFF2-40B4-BE49-F238E27FC236}">
                <a16:creationId xmlns:a16="http://schemas.microsoft.com/office/drawing/2014/main" id="{8F97FEB0-39F4-437A-817E-B70EB1572B54}"/>
              </a:ext>
            </a:extLst>
          </p:cNvPr>
          <p:cNvSpPr>
            <a:spLocks noGrp="1"/>
          </p:cNvSpPr>
          <p:nvPr/>
        </p:nvSpPr>
        <p:spPr>
          <a:xfrm>
            <a:off x="3200400" y="4792980"/>
            <a:ext cx="5791200" cy="3200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DCE5FF"/>
                </a:solidFill>
              </a:defRPr>
            </a:pPr>
            <a:r>
              <a:rPr sz="1140" b="1">
                <a:solidFill>
                  <a:srgbClr val="DCE5FF"/>
                </a:solidFill>
              </a:rPr>
              <a:t>No percentage increase was automatic.</a:t>
            </a:r>
          </a:p>
        </p:txBody>
      </p:sp>
      <p:sp>
        <p:nvSpPr>
          <p:cNvPr id="31" name="takeaway">
            <a:extLst>
              <a:ext uri="{FF2B5EF4-FFF2-40B4-BE49-F238E27FC236}">
                <a16:creationId xmlns:a16="http://schemas.microsoft.com/office/drawing/2014/main" id="{56600CDA-C090-48BF-A840-AB2FE4C0ADE0}"/>
              </a:ext>
            </a:extLst>
          </p:cNvPr>
          <p:cNvSpPr>
            <a:spLocks noGrp="1"/>
          </p:cNvSpPr>
          <p:nvPr/>
        </p:nvSpPr>
        <p:spPr>
          <a:xfrm>
            <a:off x="1371600" y="5364480"/>
            <a:ext cx="944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440" b="1" dirty="0">
                <a:solidFill>
                  <a:srgbClr val="FFFFFF"/>
                </a:solidFill>
              </a:rPr>
              <a:t>Traffic was not switched. It was negotiated with evidence.</a:t>
            </a:r>
          </a:p>
        </p:txBody>
      </p:sp>
    </p:spTree>
    <p:extLst>
      <p:ext uri="{BB962C8B-B14F-4D97-AF65-F5344CB8AC3E}">
        <p14:creationId xmlns:p14="http://schemas.microsoft.com/office/powerpoint/2010/main" val="1287294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129FE822-5172-4894-87A2-79383CA4683E}"/>
              </a:ext>
            </a:extLst>
          </p:cNvPr>
          <p:cNvSpPr>
            <a:spLocks noGrp="1"/>
          </p:cNvSpPr>
          <p:nvPr/>
        </p:nvSpPr>
        <p:spPr>
          <a:xfrm>
            <a:off x="1173480" y="415290"/>
            <a:ext cx="10058400" cy="655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75" b="1">
                <a:solidFill>
                  <a:srgbClr val="FFFFFF"/>
                </a:solidFill>
              </a:defRPr>
            </a:pPr>
            <a:r>
              <a:rPr sz="3180" b="1" dirty="0">
                <a:solidFill>
                  <a:srgbClr val="FFFFFF"/>
                </a:solidFill>
              </a:rPr>
              <a:t>Observability Was the Safety Net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EFE85F8C-A080-4554-9722-09C067C54FDD}"/>
              </a:ext>
            </a:extLst>
          </p:cNvPr>
          <p:cNvSpPr>
            <a:spLocks noGrp="1"/>
          </p:cNvSpPr>
          <p:nvPr/>
        </p:nvSpPr>
        <p:spPr>
          <a:xfrm>
            <a:off x="1173480" y="1089660"/>
            <a:ext cx="92964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B9FF65"/>
                </a:solidFill>
              </a:defRPr>
            </a:pPr>
            <a:r>
              <a:rPr sz="1320" dirty="0">
                <a:solidFill>
                  <a:srgbClr val="B9FF65"/>
                </a:solidFill>
              </a:rPr>
              <a:t>Every traffic decision depended on fast, trustworthy feedback.</a:t>
            </a:r>
          </a:p>
        </p:txBody>
      </p:sp>
      <p:sp>
        <p:nvSpPr>
          <p:cNvPr id="6" name="loop-top">
            <a:extLst>
              <a:ext uri="{FF2B5EF4-FFF2-40B4-BE49-F238E27FC236}">
                <a16:creationId xmlns:a16="http://schemas.microsoft.com/office/drawing/2014/main" id="{46127331-7BCB-4D15-84A7-FE8E9F6FB157}"/>
              </a:ext>
            </a:extLst>
          </p:cNvPr>
          <p:cNvSpPr>
            <a:spLocks noGrp="1"/>
          </p:cNvSpPr>
          <p:nvPr/>
        </p:nvSpPr>
        <p:spPr>
          <a:xfrm>
            <a:off x="3314700" y="1977390"/>
            <a:ext cx="4914900" cy="243840"/>
          </a:xfrm>
          <a:prstGeom prst="rightArrow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7" name="loop-right">
            <a:extLst>
              <a:ext uri="{FF2B5EF4-FFF2-40B4-BE49-F238E27FC236}">
                <a16:creationId xmlns:a16="http://schemas.microsoft.com/office/drawing/2014/main" id="{0CA92917-578E-4435-A002-31692AC70569}"/>
              </a:ext>
            </a:extLst>
          </p:cNvPr>
          <p:cNvSpPr>
            <a:spLocks noGrp="1"/>
          </p:cNvSpPr>
          <p:nvPr/>
        </p:nvSpPr>
        <p:spPr>
          <a:xfrm>
            <a:off x="9067800" y="2515552"/>
            <a:ext cx="304800" cy="1028700"/>
          </a:xfrm>
          <a:prstGeom prst="downArrow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8" name="loop-bottom">
            <a:extLst>
              <a:ext uri="{FF2B5EF4-FFF2-40B4-BE49-F238E27FC236}">
                <a16:creationId xmlns:a16="http://schemas.microsoft.com/office/drawing/2014/main" id="{24DE5E9F-A5E2-4DD2-8CCF-03A7E1A57905}"/>
              </a:ext>
            </a:extLst>
          </p:cNvPr>
          <p:cNvSpPr>
            <a:spLocks noGrp="1"/>
          </p:cNvSpPr>
          <p:nvPr/>
        </p:nvSpPr>
        <p:spPr>
          <a:xfrm>
            <a:off x="3352800" y="3812858"/>
            <a:ext cx="4876800" cy="243840"/>
          </a:xfrm>
          <a:prstGeom prst="leftRightArrow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9" name="loop-left">
            <a:extLst>
              <a:ext uri="{FF2B5EF4-FFF2-40B4-BE49-F238E27FC236}">
                <a16:creationId xmlns:a16="http://schemas.microsoft.com/office/drawing/2014/main" id="{B4435892-931E-4807-A523-10D6C27BDCB2}"/>
              </a:ext>
            </a:extLst>
          </p:cNvPr>
          <p:cNvSpPr>
            <a:spLocks noGrp="1"/>
          </p:cNvSpPr>
          <p:nvPr/>
        </p:nvSpPr>
        <p:spPr>
          <a:xfrm>
            <a:off x="2152649" y="2476500"/>
            <a:ext cx="333375" cy="1138713"/>
          </a:xfrm>
          <a:prstGeom prst="upArrow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0" name="obs-METRICS">
            <a:extLst>
              <a:ext uri="{FF2B5EF4-FFF2-40B4-BE49-F238E27FC236}">
                <a16:creationId xmlns:a16="http://schemas.microsoft.com/office/drawing/2014/main" id="{BDC80B29-BAEB-4064-8310-34BC9E38204F}"/>
              </a:ext>
            </a:extLst>
          </p:cNvPr>
          <p:cNvSpPr>
            <a:spLocks noGrp="1"/>
          </p:cNvSpPr>
          <p:nvPr/>
        </p:nvSpPr>
        <p:spPr>
          <a:xfrm>
            <a:off x="1333500" y="1805940"/>
            <a:ext cx="1981200" cy="670560"/>
          </a:xfrm>
          <a:prstGeom prst="roundRect">
            <a:avLst>
              <a:gd name="adj" fmla="val 9091"/>
            </a:avLst>
          </a:prstGeom>
          <a:solidFill>
            <a:srgbClr val="173AAE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1" name="obs-label-METRICS">
            <a:extLst>
              <a:ext uri="{FF2B5EF4-FFF2-40B4-BE49-F238E27FC236}">
                <a16:creationId xmlns:a16="http://schemas.microsoft.com/office/drawing/2014/main" id="{71749DF5-46D3-4854-BF17-B18C5A8002FF}"/>
              </a:ext>
            </a:extLst>
          </p:cNvPr>
          <p:cNvSpPr>
            <a:spLocks noGrp="1"/>
          </p:cNvSpPr>
          <p:nvPr/>
        </p:nvSpPr>
        <p:spPr>
          <a:xfrm>
            <a:off x="1409700" y="1981200"/>
            <a:ext cx="1752600" cy="4419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020" b="1" dirty="0">
                <a:solidFill>
                  <a:srgbClr val="FFFFFF"/>
                </a:solidFill>
              </a:rPr>
              <a:t>METRICS</a:t>
            </a:r>
          </a:p>
        </p:txBody>
      </p:sp>
      <p:sp>
        <p:nvSpPr>
          <p:cNvPr id="12" name="obs-LOGS">
            <a:extLst>
              <a:ext uri="{FF2B5EF4-FFF2-40B4-BE49-F238E27FC236}">
                <a16:creationId xmlns:a16="http://schemas.microsoft.com/office/drawing/2014/main" id="{BB848E6E-AC47-4D67-9D42-C3162014FC8B}"/>
              </a:ext>
            </a:extLst>
          </p:cNvPr>
          <p:cNvSpPr>
            <a:spLocks noGrp="1"/>
          </p:cNvSpPr>
          <p:nvPr/>
        </p:nvSpPr>
        <p:spPr>
          <a:xfrm>
            <a:off x="1409700" y="3631882"/>
            <a:ext cx="1981200" cy="670560"/>
          </a:xfrm>
          <a:prstGeom prst="roundRect">
            <a:avLst>
              <a:gd name="adj" fmla="val 9091"/>
            </a:avLst>
          </a:prstGeom>
          <a:solidFill>
            <a:srgbClr val="173AAE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3" name="obs-label-LOGS">
            <a:extLst>
              <a:ext uri="{FF2B5EF4-FFF2-40B4-BE49-F238E27FC236}">
                <a16:creationId xmlns:a16="http://schemas.microsoft.com/office/drawing/2014/main" id="{53B14843-E33B-4122-AE4E-E2D361B161B2}"/>
              </a:ext>
            </a:extLst>
          </p:cNvPr>
          <p:cNvSpPr>
            <a:spLocks noGrp="1"/>
          </p:cNvSpPr>
          <p:nvPr/>
        </p:nvSpPr>
        <p:spPr>
          <a:xfrm>
            <a:off x="1485900" y="3746182"/>
            <a:ext cx="1752600" cy="4419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020" b="1">
                <a:solidFill>
                  <a:srgbClr val="FFFFFF"/>
                </a:solidFill>
              </a:rPr>
              <a:t>LOGS</a:t>
            </a:r>
          </a:p>
        </p:txBody>
      </p:sp>
      <p:sp>
        <p:nvSpPr>
          <p:cNvPr id="14" name="obs-TRACES">
            <a:extLst>
              <a:ext uri="{FF2B5EF4-FFF2-40B4-BE49-F238E27FC236}">
                <a16:creationId xmlns:a16="http://schemas.microsoft.com/office/drawing/2014/main" id="{BA589DBB-7650-4A73-A0B2-E66B9630424E}"/>
              </a:ext>
            </a:extLst>
          </p:cNvPr>
          <p:cNvSpPr>
            <a:spLocks noGrp="1"/>
          </p:cNvSpPr>
          <p:nvPr/>
        </p:nvSpPr>
        <p:spPr>
          <a:xfrm>
            <a:off x="8229600" y="1866900"/>
            <a:ext cx="1981200" cy="670560"/>
          </a:xfrm>
          <a:prstGeom prst="roundRect">
            <a:avLst>
              <a:gd name="adj" fmla="val 9091"/>
            </a:avLst>
          </a:prstGeom>
          <a:solidFill>
            <a:srgbClr val="173AAE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5" name="obs-label-TRACES">
            <a:extLst>
              <a:ext uri="{FF2B5EF4-FFF2-40B4-BE49-F238E27FC236}">
                <a16:creationId xmlns:a16="http://schemas.microsoft.com/office/drawing/2014/main" id="{C7FAC84F-3E33-4DFD-A2CC-7D868BAB271B}"/>
              </a:ext>
            </a:extLst>
          </p:cNvPr>
          <p:cNvSpPr>
            <a:spLocks noGrp="1"/>
          </p:cNvSpPr>
          <p:nvPr/>
        </p:nvSpPr>
        <p:spPr>
          <a:xfrm>
            <a:off x="8343900" y="1981200"/>
            <a:ext cx="1752600" cy="4419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020" b="1">
                <a:solidFill>
                  <a:srgbClr val="FFFFFF"/>
                </a:solidFill>
              </a:rPr>
              <a:t>TRACES</a:t>
            </a:r>
          </a:p>
        </p:txBody>
      </p:sp>
      <p:sp>
        <p:nvSpPr>
          <p:cNvPr id="16" name="obs-BUSINESS SIGNALS">
            <a:extLst>
              <a:ext uri="{FF2B5EF4-FFF2-40B4-BE49-F238E27FC236}">
                <a16:creationId xmlns:a16="http://schemas.microsoft.com/office/drawing/2014/main" id="{ABD60B9A-CBAD-4387-9B39-FBBC3CCB6CDF}"/>
              </a:ext>
            </a:extLst>
          </p:cNvPr>
          <p:cNvSpPr>
            <a:spLocks noGrp="1"/>
          </p:cNvSpPr>
          <p:nvPr/>
        </p:nvSpPr>
        <p:spPr>
          <a:xfrm>
            <a:off x="8229600" y="3562350"/>
            <a:ext cx="1981200" cy="670560"/>
          </a:xfrm>
          <a:prstGeom prst="roundRect">
            <a:avLst>
              <a:gd name="adj" fmla="val 9091"/>
            </a:avLst>
          </a:prstGeom>
          <a:solidFill>
            <a:srgbClr val="173AAE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7" name="obs-label-BUSINESS SIGNALS">
            <a:extLst>
              <a:ext uri="{FF2B5EF4-FFF2-40B4-BE49-F238E27FC236}">
                <a16:creationId xmlns:a16="http://schemas.microsoft.com/office/drawing/2014/main" id="{6EFC8853-83AD-4493-9C2D-51DD772593B9}"/>
              </a:ext>
            </a:extLst>
          </p:cNvPr>
          <p:cNvSpPr>
            <a:spLocks noGrp="1"/>
          </p:cNvSpPr>
          <p:nvPr/>
        </p:nvSpPr>
        <p:spPr>
          <a:xfrm>
            <a:off x="8343900" y="3676650"/>
            <a:ext cx="1752600" cy="4419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020" b="1">
                <a:solidFill>
                  <a:srgbClr val="FFFFFF"/>
                </a:solidFill>
              </a:rPr>
              <a:t>BUSINESS SIGNALS</a:t>
            </a:r>
          </a:p>
        </p:txBody>
      </p:sp>
      <p:sp>
        <p:nvSpPr>
          <p:cNvPr id="18" name="decision">
            <a:extLst>
              <a:ext uri="{FF2B5EF4-FFF2-40B4-BE49-F238E27FC236}">
                <a16:creationId xmlns:a16="http://schemas.microsoft.com/office/drawing/2014/main" id="{297BABC7-4A4D-4FAA-9A11-D5BC0E06FA13}"/>
              </a:ext>
            </a:extLst>
          </p:cNvPr>
          <p:cNvSpPr>
            <a:spLocks noGrp="1"/>
          </p:cNvSpPr>
          <p:nvPr/>
        </p:nvSpPr>
        <p:spPr>
          <a:xfrm>
            <a:off x="4076700" y="2385060"/>
            <a:ext cx="3886200" cy="13716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9" name="decision-title">
            <a:extLst>
              <a:ext uri="{FF2B5EF4-FFF2-40B4-BE49-F238E27FC236}">
                <a16:creationId xmlns:a16="http://schemas.microsoft.com/office/drawing/2014/main" id="{FBF4E8BD-B0C1-45E4-BD1A-8BED03A74CF5}"/>
              </a:ext>
            </a:extLst>
          </p:cNvPr>
          <p:cNvSpPr>
            <a:spLocks noGrp="1"/>
          </p:cNvSpPr>
          <p:nvPr/>
        </p:nvSpPr>
        <p:spPr>
          <a:xfrm>
            <a:off x="4724400" y="2705100"/>
            <a:ext cx="27432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23DAE"/>
                </a:solidFill>
              </a:defRPr>
            </a:pPr>
            <a:r>
              <a:rPr sz="1320" b="1" dirty="0">
                <a:solidFill>
                  <a:srgbClr val="123DAE"/>
                </a:solidFill>
              </a:rPr>
              <a:t>DECIDE WITH EVIDENCE</a:t>
            </a:r>
          </a:p>
        </p:txBody>
      </p:sp>
      <p:sp>
        <p:nvSpPr>
          <p:cNvPr id="20" name="decision-options">
            <a:extLst>
              <a:ext uri="{FF2B5EF4-FFF2-40B4-BE49-F238E27FC236}">
                <a16:creationId xmlns:a16="http://schemas.microsoft.com/office/drawing/2014/main" id="{14B7F872-1C94-4155-AD30-46A7E25B30A0}"/>
              </a:ext>
            </a:extLst>
          </p:cNvPr>
          <p:cNvSpPr>
            <a:spLocks noGrp="1"/>
          </p:cNvSpPr>
          <p:nvPr/>
        </p:nvSpPr>
        <p:spPr>
          <a:xfrm>
            <a:off x="4610100" y="3086100"/>
            <a:ext cx="2971800" cy="3352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3554D6"/>
                </a:solidFill>
              </a:defRPr>
            </a:pPr>
            <a:r>
              <a:rPr sz="1080" b="1" dirty="0">
                <a:solidFill>
                  <a:srgbClr val="3554D6"/>
                </a:solidFill>
              </a:rPr>
              <a:t>CONTINUE   ·   HOLD   ·   ROLLBACK</a:t>
            </a:r>
          </a:p>
        </p:txBody>
      </p:sp>
      <p:sp>
        <p:nvSpPr>
          <p:cNvPr id="21" name="decision-note">
            <a:extLst>
              <a:ext uri="{FF2B5EF4-FFF2-40B4-BE49-F238E27FC236}">
                <a16:creationId xmlns:a16="http://schemas.microsoft.com/office/drawing/2014/main" id="{D3495A79-CE1D-423F-B0B4-7B5A518980CA}"/>
              </a:ext>
            </a:extLst>
          </p:cNvPr>
          <p:cNvSpPr>
            <a:spLocks noGrp="1"/>
          </p:cNvSpPr>
          <p:nvPr/>
        </p:nvSpPr>
        <p:spPr>
          <a:xfrm>
            <a:off x="4076700" y="4076700"/>
            <a:ext cx="4038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DCE5FF"/>
                </a:solidFill>
              </a:defRPr>
            </a:pPr>
            <a:r>
              <a:rPr sz="1080">
                <a:solidFill>
                  <a:srgbClr val="DCE5FF"/>
                </a:solidFill>
              </a:rPr>
              <a:t>Compare old and new behavior — not just absolute thresholds.</a:t>
            </a:r>
          </a:p>
        </p:txBody>
      </p:sp>
      <p:sp>
        <p:nvSpPr>
          <p:cNvPr id="22" name="takeaway">
            <a:extLst>
              <a:ext uri="{FF2B5EF4-FFF2-40B4-BE49-F238E27FC236}">
                <a16:creationId xmlns:a16="http://schemas.microsoft.com/office/drawing/2014/main" id="{767E7CF1-19E7-4435-9E01-B6824F63B4DE}"/>
              </a:ext>
            </a:extLst>
          </p:cNvPr>
          <p:cNvSpPr>
            <a:spLocks noGrp="1"/>
          </p:cNvSpPr>
          <p:nvPr/>
        </p:nvSpPr>
        <p:spPr>
          <a:xfrm>
            <a:off x="1371600" y="5364480"/>
            <a:ext cx="944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440" b="1">
                <a:solidFill>
                  <a:srgbClr val="FFFFFF"/>
                </a:solidFill>
              </a:rPr>
              <a:t>Without observability, progressive delivery is only progressive guessing.</a:t>
            </a:r>
          </a:p>
        </p:txBody>
      </p:sp>
    </p:spTree>
    <p:extLst>
      <p:ext uri="{BB962C8B-B14F-4D97-AF65-F5344CB8AC3E}">
        <p14:creationId xmlns:p14="http://schemas.microsoft.com/office/powerpoint/2010/main" val="599766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1AE4E96A-3173-4B08-B546-2104E337BD18}"/>
              </a:ext>
            </a:extLst>
          </p:cNvPr>
          <p:cNvSpPr>
            <a:spLocks noGrp="1"/>
          </p:cNvSpPr>
          <p:nvPr/>
        </p:nvSpPr>
        <p:spPr>
          <a:xfrm>
            <a:off x="1066800" y="388620"/>
            <a:ext cx="10058400" cy="655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75" b="1">
                <a:solidFill>
                  <a:srgbClr val="FFFFFF"/>
                </a:solidFill>
              </a:defRPr>
            </a:pPr>
            <a:r>
              <a:rPr sz="3180" b="1" dirty="0">
                <a:solidFill>
                  <a:srgbClr val="FFFFFF"/>
                </a:solidFill>
              </a:rPr>
              <a:t>Where the Surprises Appeared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D8CBFEF4-954C-4EA4-905A-0A6751945C67}"/>
              </a:ext>
            </a:extLst>
          </p:cNvPr>
          <p:cNvSpPr>
            <a:spLocks noGrp="1"/>
          </p:cNvSpPr>
          <p:nvPr/>
        </p:nvSpPr>
        <p:spPr>
          <a:xfrm>
            <a:off x="1028700" y="1066800"/>
            <a:ext cx="92964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B9FF65"/>
                </a:solidFill>
              </a:defRPr>
            </a:pPr>
            <a:r>
              <a:rPr sz="1320" dirty="0">
                <a:solidFill>
                  <a:srgbClr val="B9FF65"/>
                </a:solidFill>
              </a:rPr>
              <a:t>The hardest problems lived between documented compatibility and real production behavior.</a:t>
            </a:r>
          </a:p>
        </p:txBody>
      </p:sp>
      <p:sp>
        <p:nvSpPr>
          <p:cNvPr id="6" name="surprise-170">
            <a:extLst>
              <a:ext uri="{FF2B5EF4-FFF2-40B4-BE49-F238E27FC236}">
                <a16:creationId xmlns:a16="http://schemas.microsoft.com/office/drawing/2014/main" id="{50A83F21-BC3A-4FFE-A42E-3FA91FF0932E}"/>
              </a:ext>
            </a:extLst>
          </p:cNvPr>
          <p:cNvSpPr>
            <a:spLocks noGrp="1"/>
          </p:cNvSpPr>
          <p:nvPr/>
        </p:nvSpPr>
        <p:spPr>
          <a:xfrm>
            <a:off x="1295400" y="1790700"/>
            <a:ext cx="2895600" cy="2705100"/>
          </a:xfrm>
          <a:prstGeom prst="roundRect">
            <a:avLst>
              <a:gd name="adj" fmla="val 2254"/>
            </a:avLst>
          </a:prstGeom>
          <a:solidFill>
            <a:srgbClr val="173AAE"/>
          </a:solidFill>
          <a:ln w="19050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7" name="number-170">
            <a:extLst>
              <a:ext uri="{FF2B5EF4-FFF2-40B4-BE49-F238E27FC236}">
                <a16:creationId xmlns:a16="http://schemas.microsoft.com/office/drawing/2014/main" id="{A119218C-DB8E-4CED-9E46-01E9E46EFD97}"/>
              </a:ext>
            </a:extLst>
          </p:cNvPr>
          <p:cNvSpPr>
            <a:spLocks noGrp="1"/>
          </p:cNvSpPr>
          <p:nvPr/>
        </p:nvSpPr>
        <p:spPr>
          <a:xfrm>
            <a:off x="2362200" y="2019300"/>
            <a:ext cx="762000" cy="762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8" name="bang-170">
            <a:extLst>
              <a:ext uri="{FF2B5EF4-FFF2-40B4-BE49-F238E27FC236}">
                <a16:creationId xmlns:a16="http://schemas.microsoft.com/office/drawing/2014/main" id="{0F273654-51D4-483B-8646-7D5B41A3C7FE}"/>
              </a:ext>
            </a:extLst>
          </p:cNvPr>
          <p:cNvSpPr>
            <a:spLocks noGrp="1"/>
          </p:cNvSpPr>
          <p:nvPr/>
        </p:nvSpPr>
        <p:spPr>
          <a:xfrm>
            <a:off x="2552700" y="2125980"/>
            <a:ext cx="381000" cy="5181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123DAE"/>
                </a:solidFill>
              </a:defRPr>
            </a:pPr>
            <a:r>
              <a:rPr sz="2520" b="1">
                <a:solidFill>
                  <a:srgbClr val="123DAE"/>
                </a:solidFill>
              </a:rPr>
              <a:t>!</a:t>
            </a:r>
          </a:p>
        </p:txBody>
      </p:sp>
      <p:sp>
        <p:nvSpPr>
          <p:cNvPr id="9" name="title-170">
            <a:extLst>
              <a:ext uri="{FF2B5EF4-FFF2-40B4-BE49-F238E27FC236}">
                <a16:creationId xmlns:a16="http://schemas.microsoft.com/office/drawing/2014/main" id="{C1250549-D94E-4A08-910D-023202EF6BD6}"/>
              </a:ext>
            </a:extLst>
          </p:cNvPr>
          <p:cNvSpPr>
            <a:spLocks noGrp="1"/>
          </p:cNvSpPr>
          <p:nvPr/>
        </p:nvSpPr>
        <p:spPr>
          <a:xfrm>
            <a:off x="1562100" y="2895600"/>
            <a:ext cx="2362200" cy="5486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B9FF65"/>
                </a:solidFill>
              </a:defRPr>
            </a:pPr>
            <a:r>
              <a:rPr sz="1200" b="1">
                <a:solidFill>
                  <a:srgbClr val="B9FF65"/>
                </a:solidFill>
              </a:rPr>
              <a:t>DEPENDENCY</a:t>
            </a:r>
          </a:p>
          <a:p>
            <a:pPr algn="ctr">
              <a:defRPr sz="1500" b="1">
                <a:solidFill>
                  <a:srgbClr val="B9FF65"/>
                </a:solidFill>
              </a:defRPr>
            </a:pPr>
            <a:r>
              <a:rPr sz="1200" b="1">
                <a:solidFill>
                  <a:srgbClr val="B9FF65"/>
                </a:solidFill>
              </a:rPr>
              <a:t>ASSUMPTIONS</a:t>
            </a:r>
          </a:p>
        </p:txBody>
      </p:sp>
      <p:sp>
        <p:nvSpPr>
          <p:cNvPr id="10" name="body-170">
            <a:extLst>
              <a:ext uri="{FF2B5EF4-FFF2-40B4-BE49-F238E27FC236}">
                <a16:creationId xmlns:a16="http://schemas.microsoft.com/office/drawing/2014/main" id="{B5180901-D4A0-4472-8A3B-DE84B63A004A}"/>
              </a:ext>
            </a:extLst>
          </p:cNvPr>
          <p:cNvSpPr>
            <a:spLocks noGrp="1"/>
          </p:cNvSpPr>
          <p:nvPr/>
        </p:nvSpPr>
        <p:spPr>
          <a:xfrm>
            <a:off x="1638300" y="3566160"/>
            <a:ext cx="22098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FFFFFF"/>
                </a:solidFill>
              </a:defRPr>
            </a:pPr>
            <a:r>
              <a:rPr sz="1020">
                <a:solidFill>
                  <a:srgbClr val="FFFFFF"/>
                </a:solidFill>
              </a:rPr>
              <a:t>Transitive versions</a:t>
            </a:r>
          </a:p>
          <a:p>
            <a:pPr algn="ctr">
              <a:defRPr sz="1275" b="0">
                <a:solidFill>
                  <a:srgbClr val="FFFFFF"/>
                </a:solidFill>
              </a:defRPr>
            </a:pPr>
            <a:r>
              <a:rPr sz="1020">
                <a:solidFill>
                  <a:srgbClr val="FFFFFF"/>
                </a:solidFill>
              </a:rPr>
              <a:t>Hidden coupling</a:t>
            </a:r>
          </a:p>
          <a:p>
            <a:pPr algn="ctr">
              <a:defRPr sz="1275" b="0">
                <a:solidFill>
                  <a:srgbClr val="FFFFFF"/>
                </a:solidFill>
              </a:defRPr>
            </a:pPr>
            <a:r>
              <a:rPr sz="1020">
                <a:solidFill>
                  <a:srgbClr val="FFFFFF"/>
                </a:solidFill>
              </a:rPr>
              <a:t>Unsupported combinations</a:t>
            </a:r>
          </a:p>
        </p:txBody>
      </p:sp>
      <p:sp>
        <p:nvSpPr>
          <p:cNvPr id="11" name="surprise-595">
            <a:extLst>
              <a:ext uri="{FF2B5EF4-FFF2-40B4-BE49-F238E27FC236}">
                <a16:creationId xmlns:a16="http://schemas.microsoft.com/office/drawing/2014/main" id="{33D19C62-FC19-4DAA-9CAD-4FD247C454FF}"/>
              </a:ext>
            </a:extLst>
          </p:cNvPr>
          <p:cNvSpPr>
            <a:spLocks noGrp="1"/>
          </p:cNvSpPr>
          <p:nvPr/>
        </p:nvSpPr>
        <p:spPr>
          <a:xfrm>
            <a:off x="4533900" y="1790700"/>
            <a:ext cx="2895600" cy="2705100"/>
          </a:xfrm>
          <a:prstGeom prst="roundRect">
            <a:avLst>
              <a:gd name="adj" fmla="val 2254"/>
            </a:avLst>
          </a:prstGeom>
          <a:solidFill>
            <a:srgbClr val="173AAE"/>
          </a:solidFill>
          <a:ln w="19050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2" name="number-595">
            <a:extLst>
              <a:ext uri="{FF2B5EF4-FFF2-40B4-BE49-F238E27FC236}">
                <a16:creationId xmlns:a16="http://schemas.microsoft.com/office/drawing/2014/main" id="{D41428CD-08F2-48ED-9401-0C3ABAB4486E}"/>
              </a:ext>
            </a:extLst>
          </p:cNvPr>
          <p:cNvSpPr>
            <a:spLocks noGrp="1"/>
          </p:cNvSpPr>
          <p:nvPr/>
        </p:nvSpPr>
        <p:spPr>
          <a:xfrm>
            <a:off x="5600700" y="2019300"/>
            <a:ext cx="762000" cy="762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3" name="bang-595">
            <a:extLst>
              <a:ext uri="{FF2B5EF4-FFF2-40B4-BE49-F238E27FC236}">
                <a16:creationId xmlns:a16="http://schemas.microsoft.com/office/drawing/2014/main" id="{DECCF27E-F42D-4BD2-AE67-E26D55E8A4FD}"/>
              </a:ext>
            </a:extLst>
          </p:cNvPr>
          <p:cNvSpPr>
            <a:spLocks noGrp="1"/>
          </p:cNvSpPr>
          <p:nvPr/>
        </p:nvSpPr>
        <p:spPr>
          <a:xfrm>
            <a:off x="5791200" y="2125980"/>
            <a:ext cx="381000" cy="5181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123DAE"/>
                </a:solidFill>
              </a:defRPr>
            </a:pPr>
            <a:r>
              <a:rPr sz="2520" b="1">
                <a:solidFill>
                  <a:srgbClr val="123DAE"/>
                </a:solidFill>
              </a:rPr>
              <a:t>!</a:t>
            </a:r>
          </a:p>
        </p:txBody>
      </p:sp>
      <p:sp>
        <p:nvSpPr>
          <p:cNvPr id="14" name="title-595">
            <a:extLst>
              <a:ext uri="{FF2B5EF4-FFF2-40B4-BE49-F238E27FC236}">
                <a16:creationId xmlns:a16="http://schemas.microsoft.com/office/drawing/2014/main" id="{62E9BF9D-D18F-43CE-82AC-38E0FA9E4E3D}"/>
              </a:ext>
            </a:extLst>
          </p:cNvPr>
          <p:cNvSpPr>
            <a:spLocks noGrp="1"/>
          </p:cNvSpPr>
          <p:nvPr/>
        </p:nvSpPr>
        <p:spPr>
          <a:xfrm>
            <a:off x="4800600" y="2895600"/>
            <a:ext cx="2362200" cy="5486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B9FF65"/>
                </a:solidFill>
              </a:defRPr>
            </a:pPr>
            <a:r>
              <a:rPr sz="1200" b="1">
                <a:solidFill>
                  <a:srgbClr val="B9FF65"/>
                </a:solidFill>
              </a:rPr>
              <a:t>BEHAVIORAL</a:t>
            </a:r>
          </a:p>
          <a:p>
            <a:pPr algn="ctr">
              <a:defRPr sz="1500" b="1">
                <a:solidFill>
                  <a:srgbClr val="B9FF65"/>
                </a:solidFill>
              </a:defRPr>
            </a:pPr>
            <a:r>
              <a:rPr sz="1200" b="1">
                <a:solidFill>
                  <a:srgbClr val="B9FF65"/>
                </a:solidFill>
              </a:rPr>
              <a:t>DIFFERENCES</a:t>
            </a:r>
          </a:p>
        </p:txBody>
      </p:sp>
      <p:sp>
        <p:nvSpPr>
          <p:cNvPr id="15" name="body-595">
            <a:extLst>
              <a:ext uri="{FF2B5EF4-FFF2-40B4-BE49-F238E27FC236}">
                <a16:creationId xmlns:a16="http://schemas.microsoft.com/office/drawing/2014/main" id="{72319D17-192C-4FBF-ADCB-E0D5EDD1C8BC}"/>
              </a:ext>
            </a:extLst>
          </p:cNvPr>
          <p:cNvSpPr>
            <a:spLocks noGrp="1"/>
          </p:cNvSpPr>
          <p:nvPr/>
        </p:nvSpPr>
        <p:spPr>
          <a:xfrm>
            <a:off x="4876800" y="3566160"/>
            <a:ext cx="22098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FFFFFF"/>
                </a:solidFill>
              </a:defRPr>
            </a:pPr>
            <a:r>
              <a:rPr sz="1020">
                <a:solidFill>
                  <a:srgbClr val="FFFFFF"/>
                </a:solidFill>
              </a:rPr>
              <a:t>Defaults changed</a:t>
            </a:r>
          </a:p>
          <a:p>
            <a:pPr algn="ctr">
              <a:defRPr sz="1275" b="0">
                <a:solidFill>
                  <a:srgbClr val="FFFFFF"/>
                </a:solidFill>
              </a:defRPr>
            </a:pPr>
            <a:r>
              <a:rPr sz="1020">
                <a:solidFill>
                  <a:srgbClr val="FFFFFF"/>
                </a:solidFill>
              </a:rPr>
              <a:t>Edge cases moved</a:t>
            </a:r>
          </a:p>
          <a:p>
            <a:pPr algn="ctr">
              <a:defRPr sz="1275" b="0">
                <a:solidFill>
                  <a:srgbClr val="FFFFFF"/>
                </a:solidFill>
              </a:defRPr>
            </a:pPr>
            <a:r>
              <a:rPr sz="1020">
                <a:solidFill>
                  <a:srgbClr val="FFFFFF"/>
                </a:solidFill>
              </a:rPr>
              <a:t>Protocols behaved differently</a:t>
            </a:r>
          </a:p>
        </p:txBody>
      </p:sp>
      <p:sp>
        <p:nvSpPr>
          <p:cNvPr id="16" name="surprise-1020">
            <a:extLst>
              <a:ext uri="{FF2B5EF4-FFF2-40B4-BE49-F238E27FC236}">
                <a16:creationId xmlns:a16="http://schemas.microsoft.com/office/drawing/2014/main" id="{3D0493B6-B034-4922-87F3-5E567BF383B1}"/>
              </a:ext>
            </a:extLst>
          </p:cNvPr>
          <p:cNvSpPr>
            <a:spLocks noGrp="1"/>
          </p:cNvSpPr>
          <p:nvPr/>
        </p:nvSpPr>
        <p:spPr>
          <a:xfrm>
            <a:off x="7772400" y="1790700"/>
            <a:ext cx="2895600" cy="2705100"/>
          </a:xfrm>
          <a:prstGeom prst="roundRect">
            <a:avLst>
              <a:gd name="adj" fmla="val 2254"/>
            </a:avLst>
          </a:prstGeom>
          <a:solidFill>
            <a:srgbClr val="173AAE"/>
          </a:solidFill>
          <a:ln w="19050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7" name="number-1020">
            <a:extLst>
              <a:ext uri="{FF2B5EF4-FFF2-40B4-BE49-F238E27FC236}">
                <a16:creationId xmlns:a16="http://schemas.microsoft.com/office/drawing/2014/main" id="{7E11E3AE-3CFA-4798-A410-53C299723D74}"/>
              </a:ext>
            </a:extLst>
          </p:cNvPr>
          <p:cNvSpPr>
            <a:spLocks noGrp="1"/>
          </p:cNvSpPr>
          <p:nvPr/>
        </p:nvSpPr>
        <p:spPr>
          <a:xfrm>
            <a:off x="8839200" y="2019300"/>
            <a:ext cx="762000" cy="762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8" name="bang-1020">
            <a:extLst>
              <a:ext uri="{FF2B5EF4-FFF2-40B4-BE49-F238E27FC236}">
                <a16:creationId xmlns:a16="http://schemas.microsoft.com/office/drawing/2014/main" id="{7ADE861D-119B-4807-AC44-340E7905000D}"/>
              </a:ext>
            </a:extLst>
          </p:cNvPr>
          <p:cNvSpPr>
            <a:spLocks noGrp="1"/>
          </p:cNvSpPr>
          <p:nvPr/>
        </p:nvSpPr>
        <p:spPr>
          <a:xfrm>
            <a:off x="9029700" y="2125980"/>
            <a:ext cx="381000" cy="5181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123DAE"/>
                </a:solidFill>
              </a:defRPr>
            </a:pPr>
            <a:r>
              <a:rPr sz="2520" b="1">
                <a:solidFill>
                  <a:srgbClr val="123DAE"/>
                </a:solidFill>
              </a:rPr>
              <a:t>!</a:t>
            </a:r>
          </a:p>
        </p:txBody>
      </p:sp>
      <p:sp>
        <p:nvSpPr>
          <p:cNvPr id="19" name="title-1020">
            <a:extLst>
              <a:ext uri="{FF2B5EF4-FFF2-40B4-BE49-F238E27FC236}">
                <a16:creationId xmlns:a16="http://schemas.microsoft.com/office/drawing/2014/main" id="{55680B31-E871-4489-A67B-B3F751B5F284}"/>
              </a:ext>
            </a:extLst>
          </p:cNvPr>
          <p:cNvSpPr>
            <a:spLocks noGrp="1"/>
          </p:cNvSpPr>
          <p:nvPr/>
        </p:nvSpPr>
        <p:spPr>
          <a:xfrm>
            <a:off x="8039100" y="2895600"/>
            <a:ext cx="2362200" cy="5486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B9FF65"/>
                </a:solidFill>
              </a:defRPr>
            </a:pPr>
            <a:r>
              <a:rPr sz="1200" b="1">
                <a:solidFill>
                  <a:srgbClr val="B9FF65"/>
                </a:solidFill>
              </a:rPr>
              <a:t>PRODUCTION-ONLY</a:t>
            </a:r>
          </a:p>
          <a:p>
            <a:pPr algn="ctr">
              <a:defRPr sz="1500" b="1">
                <a:solidFill>
                  <a:srgbClr val="B9FF65"/>
                </a:solidFill>
              </a:defRPr>
            </a:pPr>
            <a:r>
              <a:rPr sz="1200" b="1">
                <a:solidFill>
                  <a:srgbClr val="B9FF65"/>
                </a:solidFill>
              </a:rPr>
              <a:t>CONDITIONS</a:t>
            </a:r>
          </a:p>
        </p:txBody>
      </p:sp>
      <p:sp>
        <p:nvSpPr>
          <p:cNvPr id="20" name="body-1020">
            <a:extLst>
              <a:ext uri="{FF2B5EF4-FFF2-40B4-BE49-F238E27FC236}">
                <a16:creationId xmlns:a16="http://schemas.microsoft.com/office/drawing/2014/main" id="{11D182B4-668B-49DA-B291-49272F7BB9C3}"/>
              </a:ext>
            </a:extLst>
          </p:cNvPr>
          <p:cNvSpPr>
            <a:spLocks noGrp="1"/>
          </p:cNvSpPr>
          <p:nvPr/>
        </p:nvSpPr>
        <p:spPr>
          <a:xfrm>
            <a:off x="8115300" y="3566160"/>
            <a:ext cx="22098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FFFFFF"/>
                </a:solidFill>
              </a:defRPr>
            </a:pPr>
            <a:r>
              <a:rPr sz="1020">
                <a:solidFill>
                  <a:srgbClr val="FFFFFF"/>
                </a:solidFill>
              </a:rPr>
              <a:t>Scale and timing</a:t>
            </a:r>
          </a:p>
          <a:p>
            <a:pPr algn="ctr">
              <a:defRPr sz="1275" b="0">
                <a:solidFill>
                  <a:srgbClr val="FFFFFF"/>
                </a:solidFill>
              </a:defRPr>
            </a:pPr>
            <a:r>
              <a:rPr sz="1020">
                <a:solidFill>
                  <a:srgbClr val="FFFFFF"/>
                </a:solidFill>
              </a:rPr>
              <a:t>Real traffic patterns</a:t>
            </a:r>
          </a:p>
          <a:p>
            <a:pPr algn="ctr">
              <a:defRPr sz="1275" b="0">
                <a:solidFill>
                  <a:srgbClr val="FFFFFF"/>
                </a:solidFill>
              </a:defRPr>
            </a:pPr>
            <a:r>
              <a:rPr sz="1020">
                <a:solidFill>
                  <a:srgbClr val="FFFFFF"/>
                </a:solidFill>
              </a:rPr>
              <a:t>Operational interactions</a:t>
            </a:r>
          </a:p>
        </p:txBody>
      </p:sp>
      <p:sp>
        <p:nvSpPr>
          <p:cNvPr id="21" name="honesty">
            <a:extLst>
              <a:ext uri="{FF2B5EF4-FFF2-40B4-BE49-F238E27FC236}">
                <a16:creationId xmlns:a16="http://schemas.microsoft.com/office/drawing/2014/main" id="{7910EB6E-58DD-4854-8174-251B7C33A2A0}"/>
              </a:ext>
            </a:extLst>
          </p:cNvPr>
          <p:cNvSpPr>
            <a:spLocks noGrp="1"/>
          </p:cNvSpPr>
          <p:nvPr/>
        </p:nvSpPr>
        <p:spPr>
          <a:xfrm>
            <a:off x="2057400" y="4724400"/>
            <a:ext cx="8077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DCE5FF"/>
                </a:solidFill>
              </a:defRPr>
            </a:pPr>
            <a:r>
              <a:rPr sz="1020">
                <a:solidFill>
                  <a:srgbClr val="DCE5FF"/>
                </a:solidFill>
              </a:rPr>
              <a:t>Replace these categories with the strongest real examples during the speaker-notes pass.</a:t>
            </a:r>
          </a:p>
        </p:txBody>
      </p:sp>
      <p:sp>
        <p:nvSpPr>
          <p:cNvPr id="22" name="takeaway">
            <a:extLst>
              <a:ext uri="{FF2B5EF4-FFF2-40B4-BE49-F238E27FC236}">
                <a16:creationId xmlns:a16="http://schemas.microsoft.com/office/drawing/2014/main" id="{8F3B9E41-A48D-414D-B308-34753AA758F8}"/>
              </a:ext>
            </a:extLst>
          </p:cNvPr>
          <p:cNvSpPr>
            <a:spLocks noGrp="1"/>
          </p:cNvSpPr>
          <p:nvPr/>
        </p:nvSpPr>
        <p:spPr>
          <a:xfrm>
            <a:off x="1371600" y="5364480"/>
            <a:ext cx="944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440" b="1">
                <a:solidFill>
                  <a:srgbClr val="FFFFFF"/>
                </a:solidFill>
              </a:rPr>
              <a:t>The valuable lesson was not that surprises happened — but how quickly we could contain them.</a:t>
            </a:r>
          </a:p>
        </p:txBody>
      </p:sp>
    </p:spTree>
    <p:extLst>
      <p:ext uri="{BB962C8B-B14F-4D97-AF65-F5344CB8AC3E}">
        <p14:creationId xmlns:p14="http://schemas.microsoft.com/office/powerpoint/2010/main" val="470795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C56B2D1-9DBA-435A-8F1C-BB555A540EF3}"/>
              </a:ext>
            </a:extLst>
          </p:cNvPr>
          <p:cNvSpPr>
            <a:spLocks noGrp="1"/>
          </p:cNvSpPr>
          <p:nvPr/>
        </p:nvSpPr>
        <p:spPr>
          <a:xfrm>
            <a:off x="1066800" y="430530"/>
            <a:ext cx="10058400" cy="655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75" b="1">
                <a:solidFill>
                  <a:srgbClr val="FFFFFF"/>
                </a:solidFill>
              </a:defRPr>
            </a:pPr>
            <a:r>
              <a:rPr sz="3180" b="1" dirty="0">
                <a:solidFill>
                  <a:srgbClr val="FFFFFF"/>
                </a:solidFill>
              </a:rPr>
              <a:t>Rollback Was Part of the Design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633000AF-63AA-4399-A2E9-4E42BD0C4213}"/>
              </a:ext>
            </a:extLst>
          </p:cNvPr>
          <p:cNvSpPr>
            <a:spLocks noGrp="1"/>
          </p:cNvSpPr>
          <p:nvPr/>
        </p:nvSpPr>
        <p:spPr>
          <a:xfrm>
            <a:off x="1219200" y="1085850"/>
            <a:ext cx="92964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B9FF65"/>
                </a:solidFill>
              </a:defRPr>
            </a:pPr>
            <a:r>
              <a:rPr sz="1320" dirty="0">
                <a:solidFill>
                  <a:srgbClr val="B9FF65"/>
                </a:solidFill>
              </a:rPr>
              <a:t>Reversibility turned migration risk into a controlled operational decision.</a:t>
            </a:r>
          </a:p>
        </p:txBody>
      </p:sp>
      <p:sp>
        <p:nvSpPr>
          <p:cNvPr id="6" name="forward">
            <a:extLst>
              <a:ext uri="{FF2B5EF4-FFF2-40B4-BE49-F238E27FC236}">
                <a16:creationId xmlns:a16="http://schemas.microsoft.com/office/drawing/2014/main" id="{37983BF2-8BED-44DB-B14E-0B2E700CAE62}"/>
              </a:ext>
            </a:extLst>
          </p:cNvPr>
          <p:cNvSpPr>
            <a:spLocks noGrp="1"/>
          </p:cNvSpPr>
          <p:nvPr/>
        </p:nvSpPr>
        <p:spPr>
          <a:xfrm>
            <a:off x="3200400" y="2362200"/>
            <a:ext cx="5791200" cy="320040"/>
          </a:xfrm>
          <a:prstGeom prst="rightArrow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7" name="backward">
            <a:extLst>
              <a:ext uri="{FF2B5EF4-FFF2-40B4-BE49-F238E27FC236}">
                <a16:creationId xmlns:a16="http://schemas.microsoft.com/office/drawing/2014/main" id="{614B77FA-E165-4E3A-A194-CC219AC282BA}"/>
              </a:ext>
            </a:extLst>
          </p:cNvPr>
          <p:cNvSpPr>
            <a:spLocks noGrp="1"/>
          </p:cNvSpPr>
          <p:nvPr/>
        </p:nvSpPr>
        <p:spPr>
          <a:xfrm>
            <a:off x="3200400" y="3581400"/>
            <a:ext cx="5791200" cy="320040"/>
          </a:xfrm>
          <a:prstGeom prst="leftArrow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8" name="old">
            <a:extLst>
              <a:ext uri="{FF2B5EF4-FFF2-40B4-BE49-F238E27FC236}">
                <a16:creationId xmlns:a16="http://schemas.microsoft.com/office/drawing/2014/main" id="{CEF42AA5-FA59-4857-B79D-08368F5273F3}"/>
              </a:ext>
            </a:extLst>
          </p:cNvPr>
          <p:cNvSpPr>
            <a:spLocks noGrp="1"/>
          </p:cNvSpPr>
          <p:nvPr/>
        </p:nvSpPr>
        <p:spPr>
          <a:xfrm>
            <a:off x="1219200" y="1905000"/>
            <a:ext cx="1981200" cy="2438400"/>
          </a:xfrm>
          <a:prstGeom prst="roundRect">
            <a:avLst>
              <a:gd name="adj" fmla="val 3077"/>
            </a:avLst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9" name="old-title">
            <a:extLst>
              <a:ext uri="{FF2B5EF4-FFF2-40B4-BE49-F238E27FC236}">
                <a16:creationId xmlns:a16="http://schemas.microsoft.com/office/drawing/2014/main" id="{578BBA78-13A3-4A2E-AC15-31DFC4A0791F}"/>
              </a:ext>
            </a:extLst>
          </p:cNvPr>
          <p:cNvSpPr>
            <a:spLocks noGrp="1"/>
          </p:cNvSpPr>
          <p:nvPr/>
        </p:nvSpPr>
        <p:spPr>
          <a:xfrm>
            <a:off x="1562100" y="2286000"/>
            <a:ext cx="1295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320" b="1">
                <a:solidFill>
                  <a:srgbClr val="FFFFFF"/>
                </a:solidFill>
              </a:rPr>
              <a:t>KNOWN-GOOD</a:t>
            </a:r>
          </a:p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320" b="1">
                <a:solidFill>
                  <a:srgbClr val="FFFFFF"/>
                </a:solidFill>
              </a:rPr>
              <a:t>PLATFORM</a:t>
            </a:r>
          </a:p>
        </p:txBody>
      </p:sp>
      <p:sp>
        <p:nvSpPr>
          <p:cNvPr id="10" name="old-stack">
            <a:extLst>
              <a:ext uri="{FF2B5EF4-FFF2-40B4-BE49-F238E27FC236}">
                <a16:creationId xmlns:a16="http://schemas.microsoft.com/office/drawing/2014/main" id="{ACFE5990-1EDE-464B-8B1B-47D65CF98CD1}"/>
              </a:ext>
            </a:extLst>
          </p:cNvPr>
          <p:cNvSpPr>
            <a:spLocks noGrp="1"/>
          </p:cNvSpPr>
          <p:nvPr/>
        </p:nvSpPr>
        <p:spPr>
          <a:xfrm>
            <a:off x="1485900" y="3009900"/>
            <a:ext cx="1447800" cy="2590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DCE5FF"/>
                </a:solidFill>
              </a:defRPr>
            </a:pPr>
            <a:r>
              <a:rPr sz="960">
                <a:solidFill>
                  <a:srgbClr val="DCE5FF"/>
                </a:solidFill>
              </a:rPr>
              <a:t>Java 11 · EAP 7</a:t>
            </a:r>
          </a:p>
        </p:txBody>
      </p:sp>
      <p:sp>
        <p:nvSpPr>
          <p:cNvPr id="11" name="new">
            <a:extLst>
              <a:ext uri="{FF2B5EF4-FFF2-40B4-BE49-F238E27FC236}">
                <a16:creationId xmlns:a16="http://schemas.microsoft.com/office/drawing/2014/main" id="{A938EDCB-2BA4-4CF6-A6EB-E550DF43FF36}"/>
              </a:ext>
            </a:extLst>
          </p:cNvPr>
          <p:cNvSpPr>
            <a:spLocks noGrp="1"/>
          </p:cNvSpPr>
          <p:nvPr/>
        </p:nvSpPr>
        <p:spPr>
          <a:xfrm>
            <a:off x="8991600" y="1905000"/>
            <a:ext cx="1981200" cy="24384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28575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2" name="new-title">
            <a:extLst>
              <a:ext uri="{FF2B5EF4-FFF2-40B4-BE49-F238E27FC236}">
                <a16:creationId xmlns:a16="http://schemas.microsoft.com/office/drawing/2014/main" id="{EB098CD6-A566-4769-A352-EB371AA81DCC}"/>
              </a:ext>
            </a:extLst>
          </p:cNvPr>
          <p:cNvSpPr>
            <a:spLocks noGrp="1"/>
          </p:cNvSpPr>
          <p:nvPr/>
        </p:nvSpPr>
        <p:spPr>
          <a:xfrm>
            <a:off x="9144000" y="2286000"/>
            <a:ext cx="169164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23DAE"/>
                </a:solidFill>
              </a:defRPr>
            </a:pPr>
            <a:r>
              <a:rPr sz="1320" b="1">
                <a:solidFill>
                  <a:srgbClr val="123DAE"/>
                </a:solidFill>
              </a:rPr>
              <a:t>MODERNIZED</a:t>
            </a:r>
          </a:p>
          <a:p>
            <a:pPr algn="ctr">
              <a:defRPr sz="1650" b="1">
                <a:solidFill>
                  <a:srgbClr val="123DAE"/>
                </a:solidFill>
              </a:defRPr>
            </a:pPr>
            <a:r>
              <a:rPr sz="1320" b="1">
                <a:solidFill>
                  <a:srgbClr val="123DAE"/>
                </a:solidFill>
              </a:rPr>
              <a:t>PLATFORM</a:t>
            </a:r>
          </a:p>
        </p:txBody>
      </p:sp>
      <p:sp>
        <p:nvSpPr>
          <p:cNvPr id="13" name="new-stack">
            <a:extLst>
              <a:ext uri="{FF2B5EF4-FFF2-40B4-BE49-F238E27FC236}">
                <a16:creationId xmlns:a16="http://schemas.microsoft.com/office/drawing/2014/main" id="{720E8B9E-8C63-45E1-8632-25819A301D31}"/>
              </a:ext>
            </a:extLst>
          </p:cNvPr>
          <p:cNvSpPr>
            <a:spLocks noGrp="1"/>
          </p:cNvSpPr>
          <p:nvPr/>
        </p:nvSpPr>
        <p:spPr>
          <a:xfrm>
            <a:off x="9258300" y="3009900"/>
            <a:ext cx="1447800" cy="2590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3859C8"/>
                </a:solidFill>
              </a:defRPr>
            </a:pPr>
            <a:r>
              <a:rPr sz="960" dirty="0">
                <a:solidFill>
                  <a:srgbClr val="3859C8"/>
                </a:solidFill>
              </a:rPr>
              <a:t>Java 1</a:t>
            </a:r>
            <a:r>
              <a:rPr lang="bg-BG" sz="960" dirty="0">
                <a:solidFill>
                  <a:srgbClr val="3859C8"/>
                </a:solidFill>
              </a:rPr>
              <a:t>7</a:t>
            </a:r>
            <a:r>
              <a:rPr sz="960" dirty="0">
                <a:solidFill>
                  <a:srgbClr val="3859C8"/>
                </a:solidFill>
              </a:rPr>
              <a:t> · EAP 8</a:t>
            </a:r>
          </a:p>
        </p:txBody>
      </p:sp>
      <p:sp>
        <p:nvSpPr>
          <p:cNvPr id="14" name="cp-TRAFFIC">
            <a:extLst>
              <a:ext uri="{FF2B5EF4-FFF2-40B4-BE49-F238E27FC236}">
                <a16:creationId xmlns:a16="http://schemas.microsoft.com/office/drawing/2014/main" id="{BF1C0E9E-D3D1-451B-BE78-0B8BA04B785F}"/>
              </a:ext>
            </a:extLst>
          </p:cNvPr>
          <p:cNvSpPr>
            <a:spLocks noGrp="1"/>
          </p:cNvSpPr>
          <p:nvPr/>
        </p:nvSpPr>
        <p:spPr>
          <a:xfrm>
            <a:off x="3810000" y="2781300"/>
            <a:ext cx="876300" cy="876300"/>
          </a:xfrm>
          <a:prstGeom prst="ellipse">
            <a:avLst/>
          </a:prstGeom>
          <a:solidFill>
            <a:srgbClr val="14379F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5" name="cp-label-TRAFFIC">
            <a:extLst>
              <a:ext uri="{FF2B5EF4-FFF2-40B4-BE49-F238E27FC236}">
                <a16:creationId xmlns:a16="http://schemas.microsoft.com/office/drawing/2014/main" id="{800FB1D9-ED32-4D92-A084-91ABD62FAEB7}"/>
              </a:ext>
            </a:extLst>
          </p:cNvPr>
          <p:cNvSpPr>
            <a:spLocks noGrp="1"/>
          </p:cNvSpPr>
          <p:nvPr/>
        </p:nvSpPr>
        <p:spPr>
          <a:xfrm>
            <a:off x="3870960" y="3009900"/>
            <a:ext cx="754380" cy="4114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sz="840" b="1">
                <a:solidFill>
                  <a:srgbClr val="FFFFFF"/>
                </a:solidFill>
              </a:rPr>
              <a:t>TRAFFIC</a:t>
            </a:r>
          </a:p>
        </p:txBody>
      </p:sp>
      <p:sp>
        <p:nvSpPr>
          <p:cNvPr id="16" name="cp-CONFIG">
            <a:extLst>
              <a:ext uri="{FF2B5EF4-FFF2-40B4-BE49-F238E27FC236}">
                <a16:creationId xmlns:a16="http://schemas.microsoft.com/office/drawing/2014/main" id="{E13886AC-B08C-4C47-A78D-22A349821835}"/>
              </a:ext>
            </a:extLst>
          </p:cNvPr>
          <p:cNvSpPr>
            <a:spLocks noGrp="1"/>
          </p:cNvSpPr>
          <p:nvPr/>
        </p:nvSpPr>
        <p:spPr>
          <a:xfrm>
            <a:off x="5219700" y="2781300"/>
            <a:ext cx="876300" cy="876300"/>
          </a:xfrm>
          <a:prstGeom prst="ellipse">
            <a:avLst/>
          </a:prstGeom>
          <a:solidFill>
            <a:srgbClr val="14379F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7" name="cp-label-CONFIG">
            <a:extLst>
              <a:ext uri="{FF2B5EF4-FFF2-40B4-BE49-F238E27FC236}">
                <a16:creationId xmlns:a16="http://schemas.microsoft.com/office/drawing/2014/main" id="{B4CCBD2A-527A-4C4C-8A83-163F0983F112}"/>
              </a:ext>
            </a:extLst>
          </p:cNvPr>
          <p:cNvSpPr>
            <a:spLocks noGrp="1"/>
          </p:cNvSpPr>
          <p:nvPr/>
        </p:nvSpPr>
        <p:spPr>
          <a:xfrm>
            <a:off x="5280660" y="3009900"/>
            <a:ext cx="754380" cy="4114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sz="840" b="1">
                <a:solidFill>
                  <a:srgbClr val="FFFFFF"/>
                </a:solidFill>
              </a:rPr>
              <a:t>CONFIG</a:t>
            </a:r>
          </a:p>
        </p:txBody>
      </p:sp>
      <p:sp>
        <p:nvSpPr>
          <p:cNvPr id="18" name="cp-DATA">
            <a:extLst>
              <a:ext uri="{FF2B5EF4-FFF2-40B4-BE49-F238E27FC236}">
                <a16:creationId xmlns:a16="http://schemas.microsoft.com/office/drawing/2014/main" id="{C6C64EE7-F965-4FE5-A42A-C059BFC2E6FA}"/>
              </a:ext>
            </a:extLst>
          </p:cNvPr>
          <p:cNvSpPr>
            <a:spLocks noGrp="1"/>
          </p:cNvSpPr>
          <p:nvPr/>
        </p:nvSpPr>
        <p:spPr>
          <a:xfrm>
            <a:off x="6629400" y="2781300"/>
            <a:ext cx="876300" cy="876300"/>
          </a:xfrm>
          <a:prstGeom prst="ellipse">
            <a:avLst/>
          </a:prstGeom>
          <a:solidFill>
            <a:srgbClr val="14379F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9" name="cp-label-DATA">
            <a:extLst>
              <a:ext uri="{FF2B5EF4-FFF2-40B4-BE49-F238E27FC236}">
                <a16:creationId xmlns:a16="http://schemas.microsoft.com/office/drawing/2014/main" id="{EBE5A1F2-693D-4BC6-982A-ABB16C5007FA}"/>
              </a:ext>
            </a:extLst>
          </p:cNvPr>
          <p:cNvSpPr>
            <a:spLocks noGrp="1"/>
          </p:cNvSpPr>
          <p:nvPr/>
        </p:nvSpPr>
        <p:spPr>
          <a:xfrm>
            <a:off x="6690360" y="3009900"/>
            <a:ext cx="754380" cy="4114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sz="840" b="1">
                <a:solidFill>
                  <a:srgbClr val="FFFFFF"/>
                </a:solidFill>
              </a:rPr>
              <a:t>DATA</a:t>
            </a:r>
          </a:p>
        </p:txBody>
      </p:sp>
      <p:sp>
        <p:nvSpPr>
          <p:cNvPr id="20" name="cp-OBSERVABILITY">
            <a:extLst>
              <a:ext uri="{FF2B5EF4-FFF2-40B4-BE49-F238E27FC236}">
                <a16:creationId xmlns:a16="http://schemas.microsoft.com/office/drawing/2014/main" id="{98306FC8-E1D1-4973-871E-AFBB81369D95}"/>
              </a:ext>
            </a:extLst>
          </p:cNvPr>
          <p:cNvSpPr>
            <a:spLocks noGrp="1"/>
          </p:cNvSpPr>
          <p:nvPr/>
        </p:nvSpPr>
        <p:spPr>
          <a:xfrm>
            <a:off x="8039100" y="2781300"/>
            <a:ext cx="876300" cy="876300"/>
          </a:xfrm>
          <a:prstGeom prst="ellipse">
            <a:avLst/>
          </a:prstGeom>
          <a:solidFill>
            <a:srgbClr val="14379F"/>
          </a:solidFill>
          <a:ln w="14288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21" name="cp-label-OBSERVABILITY">
            <a:extLst>
              <a:ext uri="{FF2B5EF4-FFF2-40B4-BE49-F238E27FC236}">
                <a16:creationId xmlns:a16="http://schemas.microsoft.com/office/drawing/2014/main" id="{DE2EC64E-5F89-4E1E-BB23-B2F959AD5D19}"/>
              </a:ext>
            </a:extLst>
          </p:cNvPr>
          <p:cNvSpPr>
            <a:spLocks noGrp="1"/>
          </p:cNvSpPr>
          <p:nvPr/>
        </p:nvSpPr>
        <p:spPr>
          <a:xfrm>
            <a:off x="7973568" y="3009900"/>
            <a:ext cx="1005840" cy="4114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rPr sz="720" b="1">
                <a:solidFill>
                  <a:srgbClr val="FFFFFF"/>
                </a:solidFill>
              </a:rPr>
              <a:t>OBSERVABILITY</a:t>
            </a:r>
          </a:p>
        </p:txBody>
      </p:sp>
      <p:sp>
        <p:nvSpPr>
          <p:cNvPr id="22" name="rollback-rule">
            <a:extLst>
              <a:ext uri="{FF2B5EF4-FFF2-40B4-BE49-F238E27FC236}">
                <a16:creationId xmlns:a16="http://schemas.microsoft.com/office/drawing/2014/main" id="{2318AA57-9A37-406E-9EF3-4A3615546141}"/>
              </a:ext>
            </a:extLst>
          </p:cNvPr>
          <p:cNvSpPr>
            <a:spLocks noGrp="1"/>
          </p:cNvSpPr>
          <p:nvPr/>
        </p:nvSpPr>
        <p:spPr>
          <a:xfrm>
            <a:off x="2667000" y="4648200"/>
            <a:ext cx="6858000" cy="3657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B9FF65"/>
                </a:solidFill>
              </a:defRPr>
            </a:pPr>
            <a:r>
              <a:rPr sz="1320" b="1">
                <a:solidFill>
                  <a:srgbClr val="B9FF65"/>
                </a:solidFill>
              </a:rPr>
              <a:t>Rollback paths were tested before they were needed.</a:t>
            </a:r>
          </a:p>
        </p:txBody>
      </p:sp>
      <p:sp>
        <p:nvSpPr>
          <p:cNvPr id="23" name="takeaway">
            <a:extLst>
              <a:ext uri="{FF2B5EF4-FFF2-40B4-BE49-F238E27FC236}">
                <a16:creationId xmlns:a16="http://schemas.microsoft.com/office/drawing/2014/main" id="{BB0D3561-E598-4DAC-9A50-934AFDB82127}"/>
              </a:ext>
            </a:extLst>
          </p:cNvPr>
          <p:cNvSpPr>
            <a:spLocks noGrp="1"/>
          </p:cNvSpPr>
          <p:nvPr/>
        </p:nvSpPr>
        <p:spPr>
          <a:xfrm>
            <a:off x="1371600" y="5364480"/>
            <a:ext cx="944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440" b="1">
                <a:solidFill>
                  <a:srgbClr val="FFFFFF"/>
                </a:solidFill>
              </a:rPr>
              <a:t>A migration is safer when going back is a designed path, not an emergency improvisation.</a:t>
            </a:r>
          </a:p>
        </p:txBody>
      </p:sp>
    </p:spTree>
    <p:extLst>
      <p:ext uri="{BB962C8B-B14F-4D97-AF65-F5344CB8AC3E}">
        <p14:creationId xmlns:p14="http://schemas.microsoft.com/office/powerpoint/2010/main" val="826015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409D899-E37D-4D66-8BE8-79C40CACBAA2}"/>
              </a:ext>
            </a:extLst>
          </p:cNvPr>
          <p:cNvSpPr>
            <a:spLocks noGrp="1"/>
          </p:cNvSpPr>
          <p:nvPr/>
        </p:nvSpPr>
        <p:spPr>
          <a:xfrm>
            <a:off x="1066800" y="388620"/>
            <a:ext cx="10058400" cy="655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75" b="1">
                <a:solidFill>
                  <a:srgbClr val="FFFFFF"/>
                </a:solidFill>
              </a:defRPr>
            </a:pPr>
            <a:r>
              <a:rPr sz="3180" b="1" dirty="0">
                <a:solidFill>
                  <a:srgbClr val="FFFFFF"/>
                </a:solidFill>
              </a:rPr>
              <a:t>The Final Cutover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52D0FBEC-2A87-43B6-9193-7FB9BD6B16B1}"/>
              </a:ext>
            </a:extLst>
          </p:cNvPr>
          <p:cNvSpPr>
            <a:spLocks noGrp="1"/>
          </p:cNvSpPr>
          <p:nvPr/>
        </p:nvSpPr>
        <p:spPr>
          <a:xfrm>
            <a:off x="1143000" y="1051560"/>
            <a:ext cx="92964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B9FF65"/>
                </a:solidFill>
              </a:defRPr>
            </a:pPr>
            <a:r>
              <a:rPr sz="1320" dirty="0">
                <a:solidFill>
                  <a:srgbClr val="B9FF65"/>
                </a:solidFill>
              </a:rPr>
              <a:t>The last step was deliberately uneventful.</a:t>
            </a:r>
          </a:p>
        </p:txBody>
      </p:sp>
      <p:sp>
        <p:nvSpPr>
          <p:cNvPr id="6" name="traffic">
            <a:extLst>
              <a:ext uri="{FF2B5EF4-FFF2-40B4-BE49-F238E27FC236}">
                <a16:creationId xmlns:a16="http://schemas.microsoft.com/office/drawing/2014/main" id="{CA085619-AE90-49E1-921D-7056986A4B44}"/>
              </a:ext>
            </a:extLst>
          </p:cNvPr>
          <p:cNvSpPr>
            <a:spLocks noGrp="1"/>
          </p:cNvSpPr>
          <p:nvPr/>
        </p:nvSpPr>
        <p:spPr>
          <a:xfrm>
            <a:off x="1219200" y="2636520"/>
            <a:ext cx="2514600" cy="320040"/>
          </a:xfrm>
          <a:prstGeom prst="rightArrow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7" name="main">
            <a:extLst>
              <a:ext uri="{FF2B5EF4-FFF2-40B4-BE49-F238E27FC236}">
                <a16:creationId xmlns:a16="http://schemas.microsoft.com/office/drawing/2014/main" id="{E0FBC7AF-2131-42F8-A273-F49AD38F35D2}"/>
              </a:ext>
            </a:extLst>
          </p:cNvPr>
          <p:cNvSpPr>
            <a:spLocks noGrp="1"/>
          </p:cNvSpPr>
          <p:nvPr/>
        </p:nvSpPr>
        <p:spPr>
          <a:xfrm>
            <a:off x="3733800" y="1752600"/>
            <a:ext cx="3657600" cy="251460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28575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8" name="main-kicker">
            <a:extLst>
              <a:ext uri="{FF2B5EF4-FFF2-40B4-BE49-F238E27FC236}">
                <a16:creationId xmlns:a16="http://schemas.microsoft.com/office/drawing/2014/main" id="{DAEFDDC9-A802-439E-9120-9B063B1BE75B}"/>
              </a:ext>
            </a:extLst>
          </p:cNvPr>
          <p:cNvSpPr>
            <a:spLocks noGrp="1"/>
          </p:cNvSpPr>
          <p:nvPr/>
        </p:nvSpPr>
        <p:spPr>
          <a:xfrm>
            <a:off x="4191000" y="1981200"/>
            <a:ext cx="2743200" cy="213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3554D6"/>
                </a:solidFill>
              </a:defRPr>
            </a:pPr>
            <a:r>
              <a:rPr sz="900" b="1">
                <a:solidFill>
                  <a:srgbClr val="3554D6"/>
                </a:solidFill>
              </a:rPr>
              <a:t>100% OF PRODUCTION TRAFFIC</a:t>
            </a:r>
          </a:p>
        </p:txBody>
      </p:sp>
      <p:sp>
        <p:nvSpPr>
          <p:cNvPr id="9" name="main-title">
            <a:extLst>
              <a:ext uri="{FF2B5EF4-FFF2-40B4-BE49-F238E27FC236}">
                <a16:creationId xmlns:a16="http://schemas.microsoft.com/office/drawing/2014/main" id="{1A3B8923-9CCB-4412-930C-77B744A1AC1B}"/>
              </a:ext>
            </a:extLst>
          </p:cNvPr>
          <p:cNvSpPr>
            <a:spLocks noGrp="1"/>
          </p:cNvSpPr>
          <p:nvPr/>
        </p:nvSpPr>
        <p:spPr>
          <a:xfrm>
            <a:off x="4457700" y="2438400"/>
            <a:ext cx="22098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625" b="1">
                <a:solidFill>
                  <a:srgbClr val="123DAE"/>
                </a:solidFill>
              </a:defRPr>
            </a:pPr>
            <a:r>
              <a:rPr sz="2100" b="1">
                <a:solidFill>
                  <a:srgbClr val="123DAE"/>
                </a:solidFill>
              </a:rPr>
              <a:t>Java 21</a:t>
            </a:r>
          </a:p>
          <a:p>
            <a:pPr algn="ctr">
              <a:defRPr sz="2625" b="1">
                <a:solidFill>
                  <a:srgbClr val="123DAE"/>
                </a:solidFill>
              </a:defRPr>
            </a:pPr>
            <a:r>
              <a:rPr sz="2100" b="1">
                <a:solidFill>
                  <a:srgbClr val="123DAE"/>
                </a:solidFill>
              </a:rPr>
              <a:t>JBoss EAP 8</a:t>
            </a:r>
          </a:p>
        </p:txBody>
      </p:sp>
      <p:sp>
        <p:nvSpPr>
          <p:cNvPr id="10" name="main-state">
            <a:extLst>
              <a:ext uri="{FF2B5EF4-FFF2-40B4-BE49-F238E27FC236}">
                <a16:creationId xmlns:a16="http://schemas.microsoft.com/office/drawing/2014/main" id="{D9D2FF24-0A61-4E0E-A615-E8071A3F35BF}"/>
              </a:ext>
            </a:extLst>
          </p:cNvPr>
          <p:cNvSpPr>
            <a:spLocks noGrp="1"/>
          </p:cNvSpPr>
          <p:nvPr/>
        </p:nvSpPr>
        <p:spPr>
          <a:xfrm>
            <a:off x="4381500" y="3467100"/>
            <a:ext cx="2362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3859C8"/>
                </a:solidFill>
              </a:defRPr>
            </a:pPr>
            <a:r>
              <a:rPr sz="960">
                <a:solidFill>
                  <a:srgbClr val="3859C8"/>
                </a:solidFill>
              </a:rPr>
              <a:t>stable · observable · reversible</a:t>
            </a:r>
          </a:p>
        </p:txBody>
      </p:sp>
      <p:sp>
        <p:nvSpPr>
          <p:cNvPr id="11" name="standby-line">
            <a:extLst>
              <a:ext uri="{FF2B5EF4-FFF2-40B4-BE49-F238E27FC236}">
                <a16:creationId xmlns:a16="http://schemas.microsoft.com/office/drawing/2014/main" id="{EA5D77D5-35C4-4696-BD0C-19DFFBB1A01C}"/>
              </a:ext>
            </a:extLst>
          </p:cNvPr>
          <p:cNvSpPr>
            <a:spLocks noGrp="1"/>
          </p:cNvSpPr>
          <p:nvPr/>
        </p:nvSpPr>
        <p:spPr>
          <a:xfrm>
            <a:off x="7391400" y="3009900"/>
            <a:ext cx="990600" cy="0"/>
          </a:xfrm>
          <a:prstGeom prst="line">
            <a:avLst/>
          </a:prstGeom>
          <a:noFill/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2" name="standby">
            <a:extLst>
              <a:ext uri="{FF2B5EF4-FFF2-40B4-BE49-F238E27FC236}">
                <a16:creationId xmlns:a16="http://schemas.microsoft.com/office/drawing/2014/main" id="{FCCECE67-5422-414D-9BB4-63FD239E035E}"/>
              </a:ext>
            </a:extLst>
          </p:cNvPr>
          <p:cNvSpPr>
            <a:spLocks noGrp="1"/>
          </p:cNvSpPr>
          <p:nvPr/>
        </p:nvSpPr>
        <p:spPr>
          <a:xfrm>
            <a:off x="8382000" y="2209800"/>
            <a:ext cx="2514600" cy="1600200"/>
          </a:xfrm>
          <a:prstGeom prst="roundRect">
            <a:avLst>
              <a:gd name="adj" fmla="val 3810"/>
            </a:avLst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3" name="standby-kicker">
            <a:extLst>
              <a:ext uri="{FF2B5EF4-FFF2-40B4-BE49-F238E27FC236}">
                <a16:creationId xmlns:a16="http://schemas.microsoft.com/office/drawing/2014/main" id="{FB6956BB-EF4C-44FB-9171-BD015DDA161A}"/>
              </a:ext>
            </a:extLst>
          </p:cNvPr>
          <p:cNvSpPr>
            <a:spLocks noGrp="1"/>
          </p:cNvSpPr>
          <p:nvPr/>
        </p:nvSpPr>
        <p:spPr>
          <a:xfrm>
            <a:off x="8839200" y="2400300"/>
            <a:ext cx="1600200" cy="2057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B9FF65"/>
                </a:solidFill>
              </a:defRPr>
            </a:pPr>
            <a:r>
              <a:rPr sz="840" b="1">
                <a:solidFill>
                  <a:srgbClr val="B9FF65"/>
                </a:solidFill>
              </a:rPr>
              <a:t>OLD PLATFORM</a:t>
            </a:r>
          </a:p>
        </p:txBody>
      </p:sp>
      <p:sp>
        <p:nvSpPr>
          <p:cNvPr id="14" name="standby-title">
            <a:extLst>
              <a:ext uri="{FF2B5EF4-FFF2-40B4-BE49-F238E27FC236}">
                <a16:creationId xmlns:a16="http://schemas.microsoft.com/office/drawing/2014/main" id="{029ED255-4CD2-4D71-A749-DC56E38A9606}"/>
              </a:ext>
            </a:extLst>
          </p:cNvPr>
          <p:cNvSpPr>
            <a:spLocks noGrp="1"/>
          </p:cNvSpPr>
          <p:nvPr/>
        </p:nvSpPr>
        <p:spPr>
          <a:xfrm>
            <a:off x="8763000" y="2743200"/>
            <a:ext cx="1752600" cy="594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Standby first.</a:t>
            </a:r>
          </a:p>
          <a:p>
            <a:pPr algn="ctr">
              <a:defRPr sz="1875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Retired later.</a:t>
            </a:r>
          </a:p>
        </p:txBody>
      </p:sp>
      <p:sp>
        <p:nvSpPr>
          <p:cNvPr id="15" name="standby-note">
            <a:extLst>
              <a:ext uri="{FF2B5EF4-FFF2-40B4-BE49-F238E27FC236}">
                <a16:creationId xmlns:a16="http://schemas.microsoft.com/office/drawing/2014/main" id="{BC9F73ED-EA9A-4759-A42F-E526440D87E8}"/>
              </a:ext>
            </a:extLst>
          </p:cNvPr>
          <p:cNvSpPr>
            <a:spLocks noGrp="1"/>
          </p:cNvSpPr>
          <p:nvPr/>
        </p:nvSpPr>
        <p:spPr>
          <a:xfrm>
            <a:off x="8763000" y="3444240"/>
            <a:ext cx="1752600" cy="2057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0">
                <a:solidFill>
                  <a:srgbClr val="DCE5FF"/>
                </a:solidFill>
              </a:defRPr>
            </a:pPr>
            <a:r>
              <a:rPr sz="900">
                <a:solidFill>
                  <a:srgbClr val="DCE5FF"/>
                </a:solidFill>
              </a:rPr>
              <a:t>Confidence before cleanup.</a:t>
            </a:r>
          </a:p>
        </p:txBody>
      </p:sp>
      <p:sp>
        <p:nvSpPr>
          <p:cNvPr id="16" name="confidence">
            <a:extLst>
              <a:ext uri="{FF2B5EF4-FFF2-40B4-BE49-F238E27FC236}">
                <a16:creationId xmlns:a16="http://schemas.microsoft.com/office/drawing/2014/main" id="{4903C24D-5CFA-4366-AB07-2065C5701316}"/>
              </a:ext>
            </a:extLst>
          </p:cNvPr>
          <p:cNvSpPr>
            <a:spLocks noGrp="1"/>
          </p:cNvSpPr>
          <p:nvPr/>
        </p:nvSpPr>
        <p:spPr>
          <a:xfrm>
            <a:off x="2933700" y="4632960"/>
            <a:ext cx="6324600" cy="495300"/>
          </a:xfrm>
          <a:prstGeom prst="roundRect">
            <a:avLst>
              <a:gd name="adj" fmla="val 12308"/>
            </a:avLst>
          </a:prstGeom>
          <a:solidFill>
            <a:srgbClr val="14379F"/>
          </a:solidFill>
          <a:ln w="19050">
            <a:solidFill>
              <a:srgbClr val="7798F4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7" name="confidence-copy">
            <a:extLst>
              <a:ext uri="{FF2B5EF4-FFF2-40B4-BE49-F238E27FC236}">
                <a16:creationId xmlns:a16="http://schemas.microsoft.com/office/drawing/2014/main" id="{AC608B7D-37CB-4B17-812C-DEAA2DB55B90}"/>
              </a:ext>
            </a:extLst>
          </p:cNvPr>
          <p:cNvSpPr>
            <a:spLocks noGrp="1"/>
          </p:cNvSpPr>
          <p:nvPr/>
        </p:nvSpPr>
        <p:spPr>
          <a:xfrm>
            <a:off x="3200400" y="4701540"/>
            <a:ext cx="57912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FFFFFF"/>
                </a:solidFill>
              </a:defRPr>
            </a:pPr>
            <a:r>
              <a:rPr sz="1140" b="1">
                <a:solidFill>
                  <a:srgbClr val="FFFFFF"/>
                </a:solidFill>
              </a:rPr>
              <a:t>Cutover completed the migration. Sustained confidence completed the decision.</a:t>
            </a:r>
          </a:p>
        </p:txBody>
      </p:sp>
      <p:sp>
        <p:nvSpPr>
          <p:cNvPr id="18" name="takeaway">
            <a:extLst>
              <a:ext uri="{FF2B5EF4-FFF2-40B4-BE49-F238E27FC236}">
                <a16:creationId xmlns:a16="http://schemas.microsoft.com/office/drawing/2014/main" id="{4646B906-8661-4F1A-81AD-B0DF56FA93E7}"/>
              </a:ext>
            </a:extLst>
          </p:cNvPr>
          <p:cNvSpPr>
            <a:spLocks noGrp="1"/>
          </p:cNvSpPr>
          <p:nvPr/>
        </p:nvSpPr>
        <p:spPr>
          <a:xfrm>
            <a:off x="1371600" y="5364480"/>
            <a:ext cx="944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440" b="1">
                <a:solidFill>
                  <a:srgbClr val="FFFFFF"/>
                </a:solidFill>
              </a:rPr>
              <a:t>The safest final cutover is the one that feels like the next normal traffic step.</a:t>
            </a:r>
          </a:p>
        </p:txBody>
      </p:sp>
    </p:spTree>
    <p:extLst>
      <p:ext uri="{BB962C8B-B14F-4D97-AF65-F5344CB8AC3E}">
        <p14:creationId xmlns:p14="http://schemas.microsoft.com/office/powerpoint/2010/main" val="1732555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84045AE3-E0EB-499C-801E-04ED6A1D6EF7}"/>
              </a:ext>
            </a:extLst>
          </p:cNvPr>
          <p:cNvSpPr>
            <a:spLocks noGrp="1"/>
          </p:cNvSpPr>
          <p:nvPr/>
        </p:nvSpPr>
        <p:spPr>
          <a:xfrm>
            <a:off x="1066800" y="339090"/>
            <a:ext cx="10058400" cy="655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75" b="1">
                <a:solidFill>
                  <a:srgbClr val="FFFFFF"/>
                </a:solidFill>
              </a:defRPr>
            </a:pPr>
            <a:r>
              <a:rPr sz="3180" b="1" dirty="0">
                <a:solidFill>
                  <a:srgbClr val="FFFFFF"/>
                </a:solidFill>
              </a:rPr>
              <a:t>What We Learned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61F4914D-D67C-4FB8-B9B2-653B1D72E071}"/>
              </a:ext>
            </a:extLst>
          </p:cNvPr>
          <p:cNvSpPr>
            <a:spLocks noGrp="1"/>
          </p:cNvSpPr>
          <p:nvPr/>
        </p:nvSpPr>
        <p:spPr>
          <a:xfrm>
            <a:off x="1066800" y="1051560"/>
            <a:ext cx="92964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B9FF65"/>
                </a:solidFill>
              </a:defRPr>
            </a:pPr>
            <a:r>
              <a:rPr sz="1320" dirty="0">
                <a:solidFill>
                  <a:srgbClr val="B9FF65"/>
                </a:solidFill>
              </a:rPr>
              <a:t>The architecture mattered — but the operating model made the change safe.</a:t>
            </a:r>
          </a:p>
        </p:txBody>
      </p:sp>
      <p:sp>
        <p:nvSpPr>
          <p:cNvPr id="6" name="num-01">
            <a:extLst>
              <a:ext uri="{FF2B5EF4-FFF2-40B4-BE49-F238E27FC236}">
                <a16:creationId xmlns:a16="http://schemas.microsoft.com/office/drawing/2014/main" id="{025502D4-2B45-4B8F-9DA8-FB03C3772EA3}"/>
              </a:ext>
            </a:extLst>
          </p:cNvPr>
          <p:cNvSpPr>
            <a:spLocks noGrp="1"/>
          </p:cNvSpPr>
          <p:nvPr/>
        </p:nvSpPr>
        <p:spPr>
          <a:xfrm>
            <a:off x="1295400" y="1638300"/>
            <a:ext cx="6096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9FF65"/>
                </a:solidFill>
              </a:defRPr>
            </a:pPr>
            <a:r>
              <a:rPr sz="1680" b="1">
                <a:solidFill>
                  <a:srgbClr val="B9FF65"/>
                </a:solidFill>
              </a:rPr>
              <a:t>01</a:t>
            </a:r>
          </a:p>
        </p:txBody>
      </p:sp>
      <p:sp>
        <p:nvSpPr>
          <p:cNvPr id="7" name="title-01">
            <a:extLst>
              <a:ext uri="{FF2B5EF4-FFF2-40B4-BE49-F238E27FC236}">
                <a16:creationId xmlns:a16="http://schemas.microsoft.com/office/drawing/2014/main" id="{BE4DBE8C-2A54-4A7C-96ED-5151D2EAB265}"/>
              </a:ext>
            </a:extLst>
          </p:cNvPr>
          <p:cNvSpPr>
            <a:spLocks noGrp="1"/>
          </p:cNvSpPr>
          <p:nvPr/>
        </p:nvSpPr>
        <p:spPr>
          <a:xfrm>
            <a:off x="2057400" y="1638300"/>
            <a:ext cx="29718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REDUCE VARIABLES</a:t>
            </a:r>
          </a:p>
        </p:txBody>
      </p:sp>
      <p:sp>
        <p:nvSpPr>
          <p:cNvPr id="8" name="body-01">
            <a:extLst>
              <a:ext uri="{FF2B5EF4-FFF2-40B4-BE49-F238E27FC236}">
                <a16:creationId xmlns:a16="http://schemas.microsoft.com/office/drawing/2014/main" id="{428CAB88-D2FF-4AC3-85D6-CA7FD4C1C272}"/>
              </a:ext>
            </a:extLst>
          </p:cNvPr>
          <p:cNvSpPr>
            <a:spLocks noGrp="1"/>
          </p:cNvSpPr>
          <p:nvPr/>
        </p:nvSpPr>
        <p:spPr>
          <a:xfrm>
            <a:off x="5257800" y="1638300"/>
            <a:ext cx="53340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CE5FF"/>
                </a:solidFill>
              </a:defRPr>
            </a:pPr>
            <a:r>
              <a:rPr sz="1080">
                <a:solidFill>
                  <a:srgbClr val="DCE5FF"/>
                </a:solidFill>
              </a:rPr>
              <a:t>Separate runtime, platform and traffic risk.</a:t>
            </a:r>
          </a:p>
        </p:txBody>
      </p:sp>
      <p:sp>
        <p:nvSpPr>
          <p:cNvPr id="9" name="line-01">
            <a:extLst>
              <a:ext uri="{FF2B5EF4-FFF2-40B4-BE49-F238E27FC236}">
                <a16:creationId xmlns:a16="http://schemas.microsoft.com/office/drawing/2014/main" id="{2DE587C5-96F7-4D5B-8486-CEEE6AC7CFF0}"/>
              </a:ext>
            </a:extLst>
          </p:cNvPr>
          <p:cNvSpPr>
            <a:spLocks noGrp="1"/>
          </p:cNvSpPr>
          <p:nvPr/>
        </p:nvSpPr>
        <p:spPr>
          <a:xfrm>
            <a:off x="1333500" y="2110740"/>
            <a:ext cx="9258300" cy="15240"/>
          </a:xfrm>
          <a:prstGeom prst="rect">
            <a:avLst/>
          </a:prstGeom>
          <a:solidFill>
            <a:srgbClr val="476BCB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0" name="num-02">
            <a:extLst>
              <a:ext uri="{FF2B5EF4-FFF2-40B4-BE49-F238E27FC236}">
                <a16:creationId xmlns:a16="http://schemas.microsoft.com/office/drawing/2014/main" id="{45D4465D-092A-4EC3-A422-2CCC59689EFE}"/>
              </a:ext>
            </a:extLst>
          </p:cNvPr>
          <p:cNvSpPr>
            <a:spLocks noGrp="1"/>
          </p:cNvSpPr>
          <p:nvPr/>
        </p:nvSpPr>
        <p:spPr>
          <a:xfrm>
            <a:off x="1295400" y="2331720"/>
            <a:ext cx="6096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9FF65"/>
                </a:solidFill>
              </a:defRPr>
            </a:pPr>
            <a:r>
              <a:rPr sz="1680" b="1">
                <a:solidFill>
                  <a:srgbClr val="B9FF65"/>
                </a:solidFill>
              </a:rPr>
              <a:t>02</a:t>
            </a:r>
          </a:p>
        </p:txBody>
      </p:sp>
      <p:sp>
        <p:nvSpPr>
          <p:cNvPr id="11" name="title-02">
            <a:extLst>
              <a:ext uri="{FF2B5EF4-FFF2-40B4-BE49-F238E27FC236}">
                <a16:creationId xmlns:a16="http://schemas.microsoft.com/office/drawing/2014/main" id="{98096F2A-743F-4481-801A-75847B6D9917}"/>
              </a:ext>
            </a:extLst>
          </p:cNvPr>
          <p:cNvSpPr>
            <a:spLocks noGrp="1"/>
          </p:cNvSpPr>
          <p:nvPr/>
        </p:nvSpPr>
        <p:spPr>
          <a:xfrm>
            <a:off x="2057400" y="2331720"/>
            <a:ext cx="29718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BUILD IN PARALLEL</a:t>
            </a:r>
          </a:p>
        </p:txBody>
      </p:sp>
      <p:sp>
        <p:nvSpPr>
          <p:cNvPr id="12" name="body-02">
            <a:extLst>
              <a:ext uri="{FF2B5EF4-FFF2-40B4-BE49-F238E27FC236}">
                <a16:creationId xmlns:a16="http://schemas.microsoft.com/office/drawing/2014/main" id="{73C5633D-D6EC-4CA7-8564-FCE81602BF03}"/>
              </a:ext>
            </a:extLst>
          </p:cNvPr>
          <p:cNvSpPr>
            <a:spLocks noGrp="1"/>
          </p:cNvSpPr>
          <p:nvPr/>
        </p:nvSpPr>
        <p:spPr>
          <a:xfrm>
            <a:off x="5257800" y="2331720"/>
            <a:ext cx="53340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CE5FF"/>
                </a:solidFill>
              </a:defRPr>
            </a:pPr>
            <a:r>
              <a:rPr sz="1080">
                <a:solidFill>
                  <a:srgbClr val="DCE5FF"/>
                </a:solidFill>
              </a:rPr>
              <a:t>Keep the known-good path available.</a:t>
            </a:r>
          </a:p>
        </p:txBody>
      </p:sp>
      <p:sp>
        <p:nvSpPr>
          <p:cNvPr id="13" name="line-02">
            <a:extLst>
              <a:ext uri="{FF2B5EF4-FFF2-40B4-BE49-F238E27FC236}">
                <a16:creationId xmlns:a16="http://schemas.microsoft.com/office/drawing/2014/main" id="{ED62A338-E53A-464C-811F-A855B372DCA5}"/>
              </a:ext>
            </a:extLst>
          </p:cNvPr>
          <p:cNvSpPr>
            <a:spLocks noGrp="1"/>
          </p:cNvSpPr>
          <p:nvPr/>
        </p:nvSpPr>
        <p:spPr>
          <a:xfrm>
            <a:off x="1333500" y="2804160"/>
            <a:ext cx="9258300" cy="15240"/>
          </a:xfrm>
          <a:prstGeom prst="rect">
            <a:avLst/>
          </a:prstGeom>
          <a:solidFill>
            <a:srgbClr val="476BCB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4" name="num-03">
            <a:extLst>
              <a:ext uri="{FF2B5EF4-FFF2-40B4-BE49-F238E27FC236}">
                <a16:creationId xmlns:a16="http://schemas.microsoft.com/office/drawing/2014/main" id="{363188C2-848F-4625-94C9-53B3876B57A3}"/>
              </a:ext>
            </a:extLst>
          </p:cNvPr>
          <p:cNvSpPr>
            <a:spLocks noGrp="1"/>
          </p:cNvSpPr>
          <p:nvPr/>
        </p:nvSpPr>
        <p:spPr>
          <a:xfrm>
            <a:off x="1295400" y="3025140"/>
            <a:ext cx="6096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9FF65"/>
                </a:solidFill>
              </a:defRPr>
            </a:pPr>
            <a:r>
              <a:rPr sz="1680" b="1">
                <a:solidFill>
                  <a:srgbClr val="B9FF65"/>
                </a:solidFill>
              </a:rPr>
              <a:t>03</a:t>
            </a:r>
          </a:p>
        </p:txBody>
      </p:sp>
      <p:sp>
        <p:nvSpPr>
          <p:cNvPr id="15" name="title-03">
            <a:extLst>
              <a:ext uri="{FF2B5EF4-FFF2-40B4-BE49-F238E27FC236}">
                <a16:creationId xmlns:a16="http://schemas.microsoft.com/office/drawing/2014/main" id="{B571EDBC-FBC3-497B-85FC-B8A293F9C35F}"/>
              </a:ext>
            </a:extLst>
          </p:cNvPr>
          <p:cNvSpPr>
            <a:spLocks noGrp="1"/>
          </p:cNvSpPr>
          <p:nvPr/>
        </p:nvSpPr>
        <p:spPr>
          <a:xfrm>
            <a:off x="2057400" y="3025140"/>
            <a:ext cx="29718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OBSERVE BEFORE TRAFFIC</a:t>
            </a:r>
          </a:p>
        </p:txBody>
      </p:sp>
      <p:sp>
        <p:nvSpPr>
          <p:cNvPr id="16" name="body-03">
            <a:extLst>
              <a:ext uri="{FF2B5EF4-FFF2-40B4-BE49-F238E27FC236}">
                <a16:creationId xmlns:a16="http://schemas.microsoft.com/office/drawing/2014/main" id="{1E88EB92-D29F-4849-845B-DFD49478C5AB}"/>
              </a:ext>
            </a:extLst>
          </p:cNvPr>
          <p:cNvSpPr>
            <a:spLocks noGrp="1"/>
          </p:cNvSpPr>
          <p:nvPr/>
        </p:nvSpPr>
        <p:spPr>
          <a:xfrm>
            <a:off x="5257800" y="3025140"/>
            <a:ext cx="53340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CE5FF"/>
                </a:solidFill>
              </a:defRPr>
            </a:pPr>
            <a:r>
              <a:rPr sz="1080">
                <a:solidFill>
                  <a:srgbClr val="DCE5FF"/>
                </a:solidFill>
              </a:rPr>
              <a:t>Instrumentation must precede rollout.</a:t>
            </a:r>
          </a:p>
        </p:txBody>
      </p:sp>
      <p:sp>
        <p:nvSpPr>
          <p:cNvPr id="17" name="line-03">
            <a:extLst>
              <a:ext uri="{FF2B5EF4-FFF2-40B4-BE49-F238E27FC236}">
                <a16:creationId xmlns:a16="http://schemas.microsoft.com/office/drawing/2014/main" id="{43C58AD6-4721-4B77-8D52-D09784DC937B}"/>
              </a:ext>
            </a:extLst>
          </p:cNvPr>
          <p:cNvSpPr>
            <a:spLocks noGrp="1"/>
          </p:cNvSpPr>
          <p:nvPr/>
        </p:nvSpPr>
        <p:spPr>
          <a:xfrm>
            <a:off x="1333500" y="3497580"/>
            <a:ext cx="9258300" cy="15240"/>
          </a:xfrm>
          <a:prstGeom prst="rect">
            <a:avLst/>
          </a:prstGeom>
          <a:solidFill>
            <a:srgbClr val="476BCB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8" name="num-04">
            <a:extLst>
              <a:ext uri="{FF2B5EF4-FFF2-40B4-BE49-F238E27FC236}">
                <a16:creationId xmlns:a16="http://schemas.microsoft.com/office/drawing/2014/main" id="{15399112-B861-4198-A03D-54E81245FDBD}"/>
              </a:ext>
            </a:extLst>
          </p:cNvPr>
          <p:cNvSpPr>
            <a:spLocks noGrp="1"/>
          </p:cNvSpPr>
          <p:nvPr/>
        </p:nvSpPr>
        <p:spPr>
          <a:xfrm>
            <a:off x="1295400" y="3718560"/>
            <a:ext cx="6096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9FF65"/>
                </a:solidFill>
              </a:defRPr>
            </a:pPr>
            <a:r>
              <a:rPr sz="1680" b="1">
                <a:solidFill>
                  <a:srgbClr val="B9FF65"/>
                </a:solidFill>
              </a:rPr>
              <a:t>04</a:t>
            </a:r>
          </a:p>
        </p:txBody>
      </p:sp>
      <p:sp>
        <p:nvSpPr>
          <p:cNvPr id="19" name="title-04">
            <a:extLst>
              <a:ext uri="{FF2B5EF4-FFF2-40B4-BE49-F238E27FC236}">
                <a16:creationId xmlns:a16="http://schemas.microsoft.com/office/drawing/2014/main" id="{35D0E9E3-A8CA-457E-B00B-ECEEC3E6300E}"/>
              </a:ext>
            </a:extLst>
          </p:cNvPr>
          <p:cNvSpPr>
            <a:spLocks noGrp="1"/>
          </p:cNvSpPr>
          <p:nvPr/>
        </p:nvSpPr>
        <p:spPr>
          <a:xfrm>
            <a:off x="2057400" y="3718560"/>
            <a:ext cx="29718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DESIGN FOR REVERSIBILITY</a:t>
            </a:r>
          </a:p>
        </p:txBody>
      </p:sp>
      <p:sp>
        <p:nvSpPr>
          <p:cNvPr id="20" name="body-04">
            <a:extLst>
              <a:ext uri="{FF2B5EF4-FFF2-40B4-BE49-F238E27FC236}">
                <a16:creationId xmlns:a16="http://schemas.microsoft.com/office/drawing/2014/main" id="{13B8ECAC-D3C7-4159-8B82-3788DF036796}"/>
              </a:ext>
            </a:extLst>
          </p:cNvPr>
          <p:cNvSpPr>
            <a:spLocks noGrp="1"/>
          </p:cNvSpPr>
          <p:nvPr/>
        </p:nvSpPr>
        <p:spPr>
          <a:xfrm>
            <a:off x="5257800" y="3718560"/>
            <a:ext cx="53340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CE5FF"/>
                </a:solidFill>
              </a:defRPr>
            </a:pPr>
            <a:r>
              <a:rPr sz="1080">
                <a:solidFill>
                  <a:srgbClr val="DCE5FF"/>
                </a:solidFill>
              </a:rPr>
              <a:t>Rollback is an architectural capability.</a:t>
            </a:r>
          </a:p>
        </p:txBody>
      </p:sp>
      <p:sp>
        <p:nvSpPr>
          <p:cNvPr id="21" name="line-04">
            <a:extLst>
              <a:ext uri="{FF2B5EF4-FFF2-40B4-BE49-F238E27FC236}">
                <a16:creationId xmlns:a16="http://schemas.microsoft.com/office/drawing/2014/main" id="{B552086F-31E4-4191-AFDE-85B135716939}"/>
              </a:ext>
            </a:extLst>
          </p:cNvPr>
          <p:cNvSpPr>
            <a:spLocks noGrp="1"/>
          </p:cNvSpPr>
          <p:nvPr/>
        </p:nvSpPr>
        <p:spPr>
          <a:xfrm>
            <a:off x="1333500" y="4191000"/>
            <a:ext cx="9258300" cy="15240"/>
          </a:xfrm>
          <a:prstGeom prst="rect">
            <a:avLst/>
          </a:prstGeom>
          <a:solidFill>
            <a:srgbClr val="476BCB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22" name="num-05">
            <a:extLst>
              <a:ext uri="{FF2B5EF4-FFF2-40B4-BE49-F238E27FC236}">
                <a16:creationId xmlns:a16="http://schemas.microsoft.com/office/drawing/2014/main" id="{B758F8A0-87F2-486E-939F-E322944A3FE3}"/>
              </a:ext>
            </a:extLst>
          </p:cNvPr>
          <p:cNvSpPr>
            <a:spLocks noGrp="1"/>
          </p:cNvSpPr>
          <p:nvPr/>
        </p:nvSpPr>
        <p:spPr>
          <a:xfrm>
            <a:off x="1295400" y="4411980"/>
            <a:ext cx="6096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B9FF65"/>
                </a:solidFill>
              </a:defRPr>
            </a:pPr>
            <a:r>
              <a:rPr sz="1680" b="1">
                <a:solidFill>
                  <a:srgbClr val="B9FF65"/>
                </a:solidFill>
              </a:rPr>
              <a:t>05</a:t>
            </a:r>
          </a:p>
        </p:txBody>
      </p:sp>
      <p:sp>
        <p:nvSpPr>
          <p:cNvPr id="23" name="title-05">
            <a:extLst>
              <a:ext uri="{FF2B5EF4-FFF2-40B4-BE49-F238E27FC236}">
                <a16:creationId xmlns:a16="http://schemas.microsoft.com/office/drawing/2014/main" id="{3BD2B668-D88B-4A43-8BA1-DBFC6428D5FB}"/>
              </a:ext>
            </a:extLst>
          </p:cNvPr>
          <p:cNvSpPr>
            <a:spLocks noGrp="1"/>
          </p:cNvSpPr>
          <p:nvPr/>
        </p:nvSpPr>
        <p:spPr>
          <a:xfrm>
            <a:off x="2057400" y="4411980"/>
            <a:ext cx="29718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EARN CONFIDENCE</a:t>
            </a:r>
          </a:p>
        </p:txBody>
      </p:sp>
      <p:sp>
        <p:nvSpPr>
          <p:cNvPr id="24" name="body-05">
            <a:extLst>
              <a:ext uri="{FF2B5EF4-FFF2-40B4-BE49-F238E27FC236}">
                <a16:creationId xmlns:a16="http://schemas.microsoft.com/office/drawing/2014/main" id="{8A43EC44-16DC-4076-AB14-F398D7233CD2}"/>
              </a:ext>
            </a:extLst>
          </p:cNvPr>
          <p:cNvSpPr>
            <a:spLocks noGrp="1"/>
          </p:cNvSpPr>
          <p:nvPr/>
        </p:nvSpPr>
        <p:spPr>
          <a:xfrm>
            <a:off x="5257800" y="4411980"/>
            <a:ext cx="5334000" cy="396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CE5FF"/>
                </a:solidFill>
              </a:defRPr>
            </a:pPr>
            <a:r>
              <a:rPr sz="1080">
                <a:solidFill>
                  <a:srgbClr val="DCE5FF"/>
                </a:solidFill>
              </a:rPr>
              <a:t>Increase exposure only when evidence supports it.</a:t>
            </a:r>
          </a:p>
        </p:txBody>
      </p:sp>
      <p:sp>
        <p:nvSpPr>
          <p:cNvPr id="25" name="takeaway">
            <a:extLst>
              <a:ext uri="{FF2B5EF4-FFF2-40B4-BE49-F238E27FC236}">
                <a16:creationId xmlns:a16="http://schemas.microsoft.com/office/drawing/2014/main" id="{8304DDD2-B0F8-42BD-B42E-8652C714ED02}"/>
              </a:ext>
            </a:extLst>
          </p:cNvPr>
          <p:cNvSpPr>
            <a:spLocks noGrp="1"/>
          </p:cNvSpPr>
          <p:nvPr/>
        </p:nvSpPr>
        <p:spPr>
          <a:xfrm>
            <a:off x="1371600" y="5364480"/>
            <a:ext cx="944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440" b="1">
                <a:solidFill>
                  <a:srgbClr val="FFFFFF"/>
                </a:solidFill>
              </a:rPr>
              <a:t>Modernization succeeded because change was made observable, incremental and reversible.</a:t>
            </a:r>
          </a:p>
        </p:txBody>
      </p:sp>
    </p:spTree>
    <p:extLst>
      <p:ext uri="{BB962C8B-B14F-4D97-AF65-F5344CB8AC3E}">
        <p14:creationId xmlns:p14="http://schemas.microsoft.com/office/powerpoint/2010/main" val="1149683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671E0AEF-92FF-4E92-9461-064A12E6128B}"/>
              </a:ext>
            </a:extLst>
          </p:cNvPr>
          <p:cNvSpPr>
            <a:spLocks noGrp="1"/>
          </p:cNvSpPr>
          <p:nvPr/>
        </p:nvSpPr>
        <p:spPr>
          <a:xfrm>
            <a:off x="1066800" y="354330"/>
            <a:ext cx="10058400" cy="655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75" b="1">
                <a:solidFill>
                  <a:srgbClr val="FFFFFF"/>
                </a:solidFill>
              </a:defRPr>
            </a:pPr>
            <a:r>
              <a:rPr sz="3180" b="1" dirty="0">
                <a:solidFill>
                  <a:srgbClr val="FFFFFF"/>
                </a:solidFill>
              </a:rPr>
              <a:t>How Would We Do It Today?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D9F84D3F-BC38-48FA-A0D0-697B4494727F}"/>
              </a:ext>
            </a:extLst>
          </p:cNvPr>
          <p:cNvSpPr>
            <a:spLocks noGrp="1"/>
          </p:cNvSpPr>
          <p:nvPr/>
        </p:nvSpPr>
        <p:spPr>
          <a:xfrm>
            <a:off x="1066800" y="1065379"/>
            <a:ext cx="92964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B9FF65"/>
                </a:solidFill>
              </a:defRPr>
            </a:pPr>
            <a:r>
              <a:rPr sz="1320" dirty="0">
                <a:solidFill>
                  <a:srgbClr val="B9FF65"/>
                </a:solidFill>
              </a:rPr>
              <a:t>The modernization was completed in 2025, before today’s level of AI assistance.</a:t>
            </a:r>
          </a:p>
        </p:txBody>
      </p:sp>
      <p:sp>
        <p:nvSpPr>
          <p:cNvPr id="6" name="then">
            <a:extLst>
              <a:ext uri="{FF2B5EF4-FFF2-40B4-BE49-F238E27FC236}">
                <a16:creationId xmlns:a16="http://schemas.microsoft.com/office/drawing/2014/main" id="{E046EB41-7172-4EF9-8B2C-E25809AFF63B}"/>
              </a:ext>
            </a:extLst>
          </p:cNvPr>
          <p:cNvSpPr>
            <a:spLocks noGrp="1"/>
          </p:cNvSpPr>
          <p:nvPr/>
        </p:nvSpPr>
        <p:spPr>
          <a:xfrm>
            <a:off x="1181100" y="1714500"/>
            <a:ext cx="4343400" cy="3048000"/>
          </a:xfrm>
          <a:prstGeom prst="roundRect">
            <a:avLst>
              <a:gd name="adj" fmla="val 2000"/>
            </a:avLst>
          </a:prstGeom>
          <a:solidFill>
            <a:srgbClr val="173AAE"/>
          </a:solidFill>
          <a:ln w="19050">
            <a:solidFill>
              <a:srgbClr val="86A7FF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7" name="then-label">
            <a:extLst>
              <a:ext uri="{FF2B5EF4-FFF2-40B4-BE49-F238E27FC236}">
                <a16:creationId xmlns:a16="http://schemas.microsoft.com/office/drawing/2014/main" id="{797CE3D4-3942-4752-A8BB-09548A3C6F4E}"/>
              </a:ext>
            </a:extLst>
          </p:cNvPr>
          <p:cNvSpPr>
            <a:spLocks noGrp="1"/>
          </p:cNvSpPr>
          <p:nvPr/>
        </p:nvSpPr>
        <p:spPr>
          <a:xfrm>
            <a:off x="1524000" y="1905000"/>
            <a:ext cx="12192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B9FF65"/>
                </a:solidFill>
              </a:defRPr>
            </a:pPr>
            <a:r>
              <a:rPr sz="1860" b="1">
                <a:solidFill>
                  <a:srgbClr val="B9FF65"/>
                </a:solidFill>
              </a:rPr>
              <a:t>2025</a:t>
            </a:r>
          </a:p>
        </p:txBody>
      </p:sp>
      <p:sp>
        <p:nvSpPr>
          <p:cNvPr id="8" name="then-title">
            <a:extLst>
              <a:ext uri="{FF2B5EF4-FFF2-40B4-BE49-F238E27FC236}">
                <a16:creationId xmlns:a16="http://schemas.microsoft.com/office/drawing/2014/main" id="{1A095581-EFDE-4498-BC1D-0AE4E198D36B}"/>
              </a:ext>
            </a:extLst>
          </p:cNvPr>
          <p:cNvSpPr>
            <a:spLocks noGrp="1"/>
          </p:cNvSpPr>
          <p:nvPr/>
        </p:nvSpPr>
        <p:spPr>
          <a:xfrm>
            <a:off x="1524000" y="2400300"/>
            <a:ext cx="32766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1620" b="1">
                <a:solidFill>
                  <a:srgbClr val="FFFFFF"/>
                </a:solidFill>
              </a:rPr>
              <a:t>ENGINEERING-LED</a:t>
            </a:r>
          </a:p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1620" b="1">
                <a:solidFill>
                  <a:srgbClr val="FFFFFF"/>
                </a:solidFill>
              </a:rPr>
              <a:t>MODERNIZATION</a:t>
            </a:r>
          </a:p>
        </p:txBody>
      </p:sp>
      <p:sp>
        <p:nvSpPr>
          <p:cNvPr id="9" name="then-body">
            <a:extLst>
              <a:ext uri="{FF2B5EF4-FFF2-40B4-BE49-F238E27FC236}">
                <a16:creationId xmlns:a16="http://schemas.microsoft.com/office/drawing/2014/main" id="{2E538312-8B27-463B-95AD-AE8AC8E27947}"/>
              </a:ext>
            </a:extLst>
          </p:cNvPr>
          <p:cNvSpPr>
            <a:spLocks noGrp="1"/>
          </p:cNvSpPr>
          <p:nvPr/>
        </p:nvSpPr>
        <p:spPr>
          <a:xfrm>
            <a:off x="1524000" y="3276600"/>
            <a:ext cx="34290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DCE5FF"/>
                </a:solidFill>
              </a:defRPr>
            </a:pPr>
            <a:r>
              <a:rPr sz="1080">
                <a:solidFill>
                  <a:srgbClr val="DCE5FF"/>
                </a:solidFill>
              </a:rPr>
              <a:t>Manual dependency analysis</a:t>
            </a:r>
          </a:p>
          <a:p>
            <a:pPr algn="l">
              <a:defRPr sz="1350" b="0">
                <a:solidFill>
                  <a:srgbClr val="DCE5FF"/>
                </a:solidFill>
              </a:defRPr>
            </a:pPr>
            <a:r>
              <a:rPr sz="1080">
                <a:solidFill>
                  <a:srgbClr val="DCE5FF"/>
                </a:solidFill>
              </a:rPr>
              <a:t>Targeted automation</a:t>
            </a:r>
          </a:p>
          <a:p>
            <a:pPr algn="l">
              <a:defRPr sz="1350" b="0">
                <a:solidFill>
                  <a:srgbClr val="DCE5FF"/>
                </a:solidFill>
              </a:defRPr>
            </a:pPr>
            <a:r>
              <a:rPr sz="1080">
                <a:solidFill>
                  <a:srgbClr val="DCE5FF"/>
                </a:solidFill>
              </a:rPr>
              <a:t>Limited AI assistance</a:t>
            </a:r>
          </a:p>
          <a:p>
            <a:pPr algn="l">
              <a:defRPr sz="1350" b="0">
                <a:solidFill>
                  <a:srgbClr val="DCE5FF"/>
                </a:solidFill>
              </a:defRPr>
            </a:pPr>
            <a:r>
              <a:rPr sz="1080">
                <a:solidFill>
                  <a:srgbClr val="DCE5FF"/>
                </a:solidFill>
              </a:rPr>
              <a:t>Human-driven diagnosis and remediation</a:t>
            </a:r>
          </a:p>
        </p:txBody>
      </p:sp>
      <p:sp>
        <p:nvSpPr>
          <p:cNvPr id="10" name="today">
            <a:extLst>
              <a:ext uri="{FF2B5EF4-FFF2-40B4-BE49-F238E27FC236}">
                <a16:creationId xmlns:a16="http://schemas.microsoft.com/office/drawing/2014/main" id="{8006049A-ACA0-4673-A21D-DD674EF2470F}"/>
              </a:ext>
            </a:extLst>
          </p:cNvPr>
          <p:cNvSpPr>
            <a:spLocks noGrp="1"/>
          </p:cNvSpPr>
          <p:nvPr/>
        </p:nvSpPr>
        <p:spPr>
          <a:xfrm>
            <a:off x="6667500" y="1714500"/>
            <a:ext cx="4343400" cy="3048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28575">
            <a:solidFill>
              <a:srgbClr val="9CFF62"/>
            </a:solidFill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1" name="today-label">
            <a:extLst>
              <a:ext uri="{FF2B5EF4-FFF2-40B4-BE49-F238E27FC236}">
                <a16:creationId xmlns:a16="http://schemas.microsoft.com/office/drawing/2014/main" id="{88EA5187-8148-4A51-8CC2-22643551B44D}"/>
              </a:ext>
            </a:extLst>
          </p:cNvPr>
          <p:cNvSpPr>
            <a:spLocks noGrp="1"/>
          </p:cNvSpPr>
          <p:nvPr/>
        </p:nvSpPr>
        <p:spPr>
          <a:xfrm>
            <a:off x="7010400" y="1905000"/>
            <a:ext cx="13716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3554D6"/>
                </a:solidFill>
              </a:defRPr>
            </a:pPr>
            <a:r>
              <a:rPr sz="1860" b="1">
                <a:solidFill>
                  <a:srgbClr val="3554D6"/>
                </a:solidFill>
              </a:rPr>
              <a:t>TODAY</a:t>
            </a:r>
          </a:p>
        </p:txBody>
      </p:sp>
      <p:sp>
        <p:nvSpPr>
          <p:cNvPr id="12" name="today-title">
            <a:extLst>
              <a:ext uri="{FF2B5EF4-FFF2-40B4-BE49-F238E27FC236}">
                <a16:creationId xmlns:a16="http://schemas.microsoft.com/office/drawing/2014/main" id="{BF92D5FF-C418-443E-90E3-820FD69295EE}"/>
              </a:ext>
            </a:extLst>
          </p:cNvPr>
          <p:cNvSpPr>
            <a:spLocks noGrp="1"/>
          </p:cNvSpPr>
          <p:nvPr/>
        </p:nvSpPr>
        <p:spPr>
          <a:xfrm>
            <a:off x="7010400" y="2400300"/>
            <a:ext cx="32766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23DAE"/>
                </a:solidFill>
              </a:defRPr>
            </a:pPr>
            <a:r>
              <a:rPr sz="1620" b="1" dirty="0">
                <a:solidFill>
                  <a:srgbClr val="123DAE"/>
                </a:solidFill>
              </a:rPr>
              <a:t>AI-ASSISTED</a:t>
            </a:r>
          </a:p>
          <a:p>
            <a:pPr algn="l">
              <a:defRPr sz="2025" b="1">
                <a:solidFill>
                  <a:srgbClr val="123DAE"/>
                </a:solidFill>
              </a:defRPr>
            </a:pPr>
            <a:r>
              <a:rPr sz="1620" b="1" dirty="0">
                <a:solidFill>
                  <a:srgbClr val="123DAE"/>
                </a:solidFill>
              </a:rPr>
              <a:t>UPGRADE WORKFLOWS</a:t>
            </a:r>
          </a:p>
        </p:txBody>
      </p:sp>
      <p:sp>
        <p:nvSpPr>
          <p:cNvPr id="13" name="today-body">
            <a:extLst>
              <a:ext uri="{FF2B5EF4-FFF2-40B4-BE49-F238E27FC236}">
                <a16:creationId xmlns:a16="http://schemas.microsoft.com/office/drawing/2014/main" id="{754FC7F4-F600-4347-BEA1-6C0E64B0B0E4}"/>
              </a:ext>
            </a:extLst>
          </p:cNvPr>
          <p:cNvSpPr>
            <a:spLocks noGrp="1"/>
          </p:cNvSpPr>
          <p:nvPr/>
        </p:nvSpPr>
        <p:spPr>
          <a:xfrm>
            <a:off x="7010400" y="3200400"/>
            <a:ext cx="34671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859C8"/>
                </a:solidFill>
              </a:defRPr>
            </a:pPr>
            <a:r>
              <a:rPr sz="1020">
                <a:solidFill>
                  <a:srgbClr val="3859C8"/>
                </a:solidFill>
              </a:rPr>
              <a:t>Faster code and dependency analysis</a:t>
            </a:r>
          </a:p>
          <a:p>
            <a:pPr algn="l">
              <a:defRPr sz="1275" b="0">
                <a:solidFill>
                  <a:srgbClr val="3859C8"/>
                </a:solidFill>
              </a:defRPr>
            </a:pPr>
            <a:r>
              <a:rPr sz="1020">
                <a:solidFill>
                  <a:srgbClr val="3859C8"/>
                </a:solidFill>
              </a:rPr>
              <a:t>Automated migration suggestions</a:t>
            </a:r>
          </a:p>
          <a:p>
            <a:pPr algn="l">
              <a:defRPr sz="1275" b="0">
                <a:solidFill>
                  <a:srgbClr val="3859C8"/>
                </a:solidFill>
              </a:defRPr>
            </a:pPr>
            <a:r>
              <a:rPr sz="1020">
                <a:solidFill>
                  <a:srgbClr val="3859C8"/>
                </a:solidFill>
              </a:rPr>
              <a:t>Specialized tooling from Microsoft, IBM, Cursor and others</a:t>
            </a:r>
          </a:p>
          <a:p>
            <a:pPr algn="l">
              <a:defRPr sz="1275" b="0">
                <a:solidFill>
                  <a:srgbClr val="3859C8"/>
                </a:solidFill>
              </a:defRPr>
            </a:pPr>
            <a:r>
              <a:rPr sz="1020">
                <a:solidFill>
                  <a:srgbClr val="3859C8"/>
                </a:solidFill>
              </a:rPr>
              <a:t>Humans still own architecture and production risk</a:t>
            </a:r>
          </a:p>
        </p:txBody>
      </p:sp>
      <p:sp>
        <p:nvSpPr>
          <p:cNvPr id="14" name="bridge">
            <a:extLst>
              <a:ext uri="{FF2B5EF4-FFF2-40B4-BE49-F238E27FC236}">
                <a16:creationId xmlns:a16="http://schemas.microsoft.com/office/drawing/2014/main" id="{62406683-36CA-40C8-8C62-516BE7E93345}"/>
              </a:ext>
            </a:extLst>
          </p:cNvPr>
          <p:cNvSpPr>
            <a:spLocks noGrp="1"/>
          </p:cNvSpPr>
          <p:nvPr/>
        </p:nvSpPr>
        <p:spPr>
          <a:xfrm>
            <a:off x="5524500" y="2933700"/>
            <a:ext cx="1143000" cy="320040"/>
          </a:xfrm>
          <a:prstGeom prst="rightArrow">
            <a:avLst/>
          </a:prstGeom>
          <a:solidFill>
            <a:srgbClr val="9CFF62"/>
          </a:solidFill>
          <a:ln w="0">
            <a:noFill/>
            <a:prstDash val="solid"/>
          </a:ln>
        </p:spPr>
        <p:txBody>
          <a:bodyPr/>
          <a:lstStyle/>
          <a:p>
            <a:endParaRPr lang="en-BG" sz="1120"/>
          </a:p>
        </p:txBody>
      </p:sp>
      <p:sp>
        <p:nvSpPr>
          <p:cNvPr id="15" name="workshop">
            <a:extLst>
              <a:ext uri="{FF2B5EF4-FFF2-40B4-BE49-F238E27FC236}">
                <a16:creationId xmlns:a16="http://schemas.microsoft.com/office/drawing/2014/main" id="{5B3ABCB3-F88A-43E7-8B64-A20237421CF6}"/>
              </a:ext>
            </a:extLst>
          </p:cNvPr>
          <p:cNvSpPr>
            <a:spLocks noGrp="1"/>
          </p:cNvSpPr>
          <p:nvPr/>
        </p:nvSpPr>
        <p:spPr>
          <a:xfrm>
            <a:off x="1676400" y="4991100"/>
            <a:ext cx="8839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B9FF65"/>
                </a:solidFill>
              </a:defRPr>
            </a:pPr>
            <a:r>
              <a:rPr sz="1080" b="1">
                <a:solidFill>
                  <a:srgbClr val="B9FF65"/>
                </a:solidFill>
              </a:rPr>
              <a:t>Workshop perspective: AI changes the speed and mechanics of the upgrade — not the need for engineering judgment.</a:t>
            </a:r>
          </a:p>
        </p:txBody>
      </p:sp>
      <p:sp>
        <p:nvSpPr>
          <p:cNvPr id="16" name="takeaway">
            <a:extLst>
              <a:ext uri="{FF2B5EF4-FFF2-40B4-BE49-F238E27FC236}">
                <a16:creationId xmlns:a16="http://schemas.microsoft.com/office/drawing/2014/main" id="{9605930D-9FA8-4E9E-81FB-BDDF84A70B28}"/>
              </a:ext>
            </a:extLst>
          </p:cNvPr>
          <p:cNvSpPr>
            <a:spLocks noGrp="1"/>
          </p:cNvSpPr>
          <p:nvPr/>
        </p:nvSpPr>
        <p:spPr>
          <a:xfrm>
            <a:off x="1371600" y="5364480"/>
            <a:ext cx="9448800" cy="3505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440" b="1">
                <a:solidFill>
                  <a:srgbClr val="FFFFFF"/>
                </a:solidFill>
              </a:rPr>
              <a:t>AI can accelerate the work. It cannot outsource ownership of production.</a:t>
            </a:r>
          </a:p>
        </p:txBody>
      </p:sp>
    </p:spTree>
    <p:extLst>
      <p:ext uri="{BB962C8B-B14F-4D97-AF65-F5344CB8AC3E}">
        <p14:creationId xmlns:p14="http://schemas.microsoft.com/office/powerpoint/2010/main" val="893359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dd5d6240d7_0_47"/>
          <p:cNvSpPr txBox="1"/>
          <p:nvPr/>
        </p:nvSpPr>
        <p:spPr>
          <a:xfrm>
            <a:off x="1030908" y="2335191"/>
            <a:ext cx="1517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rPr>
              <a:t>Contacts:</a:t>
            </a:r>
            <a:endParaRPr sz="1800" b="1" i="0" u="none" strike="noStrike" cap="none">
              <a:solidFill>
                <a:srgbClr val="69F1A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5" name="Google Shape;305;g2dd5d6240d7_0_47"/>
          <p:cNvPicPr preferRelativeResize="0"/>
          <p:nvPr/>
        </p:nvPicPr>
        <p:blipFill rotWithShape="1">
          <a:blip r:embed="rId3">
            <a:alphaModFix/>
          </a:blip>
          <a:stretch/>
        </p:blipFill>
        <p:spPr>
          <a:xfrm>
            <a:off x="1139107" y="3444596"/>
            <a:ext cx="260773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g2dd5d6240d7_0_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5194" y="2970836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2dd5d6240d7_0_47"/>
          <p:cNvSpPr txBox="1"/>
          <p:nvPr/>
        </p:nvSpPr>
        <p:spPr>
          <a:xfrm>
            <a:off x="1470295" y="2965965"/>
            <a:ext cx="1679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Linkedin profile</a:t>
            </a:r>
            <a:endParaRPr sz="1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" name="Google Shape;308;g2dd5d6240d7_0_47"/>
          <p:cNvSpPr txBox="1"/>
          <p:nvPr/>
        </p:nvSpPr>
        <p:spPr>
          <a:xfrm>
            <a:off x="1470295" y="3435040"/>
            <a:ext cx="1679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Github profile</a:t>
            </a:r>
            <a:endParaRPr sz="1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g2dd5d6240d7_0_47"/>
          <p:cNvSpPr txBox="1"/>
          <p:nvPr/>
        </p:nvSpPr>
        <p:spPr>
          <a:xfrm>
            <a:off x="4022064" y="2977174"/>
            <a:ext cx="1679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Facebook profile</a:t>
            </a:r>
            <a:endParaRPr sz="1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0" name="Google Shape;310;g2dd5d6240d7_0_47"/>
          <p:cNvPicPr preferRelativeResize="0"/>
          <p:nvPr/>
        </p:nvPicPr>
        <p:blipFill rotWithShape="1">
          <a:blip r:embed="rId5">
            <a:alphaModFix/>
          </a:blip>
          <a:stretch/>
        </p:blipFill>
        <p:spPr>
          <a:xfrm>
            <a:off x="3760303" y="3012149"/>
            <a:ext cx="121919" cy="22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g2dd5d6240d7_0_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06963" y="3458963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g2dd5d6240d7_0_47"/>
          <p:cNvSpPr txBox="1"/>
          <p:nvPr/>
        </p:nvSpPr>
        <p:spPr>
          <a:xfrm>
            <a:off x="4022063" y="3424214"/>
            <a:ext cx="2010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Instagram profile</a:t>
            </a:r>
            <a:endParaRPr sz="1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3" name="Google Shape;313;g2dd5d6240d7_0_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73550" y="0"/>
            <a:ext cx="3518450" cy="1923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QR code to kaloyangeorgiev.space">
            <a:extLst>
              <a:ext uri="{FF2B5EF4-FFF2-40B4-BE49-F238E27FC236}">
                <a16:creationId xmlns:a16="http://schemas.microsoft.com/office/drawing/2014/main" id="{7E8EFE54-6AC5-2663-AFEC-BD8D582AFC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805" y="704241"/>
            <a:ext cx="4000500" cy="4000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st mast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ea0679f-09fa-4528-8ac1-fa7f6af28b52}" enabled="1" method="Privileged" siteId="{07018c2a-e7d8-4bf1-9456-092ad6aecf0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4599</TotalTime>
  <Words>4590</Words>
  <Application>Microsoft Macintosh PowerPoint</Application>
  <PresentationFormat>Widescreen</PresentationFormat>
  <Paragraphs>412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Montserrat</vt:lpstr>
      <vt:lpstr>Calibri</vt:lpstr>
      <vt:lpstr>Arial</vt:lpstr>
      <vt:lpstr>Verdana</vt:lpstr>
      <vt:lpstr>Wingdings</vt:lpstr>
      <vt:lpstr>test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cp:lastModifiedBy>Kaloyan Georgiev</cp:lastModifiedBy>
  <cp:revision>12</cp:revision>
  <dcterms:created xsi:type="dcterms:W3CDTF">2021-04-20T07:02:23Z</dcterms:created>
  <dcterms:modified xsi:type="dcterms:W3CDTF">2026-10-01T07:27:35Z</dcterms:modified>
</cp:coreProperties>
</file>